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Lst>
  <p:notesMasterIdLst>
    <p:notesMasterId r:id="rId41"/>
  </p:notesMasterIdLst>
  <p:sldIdLst>
    <p:sldId id="275" r:id="rId5"/>
    <p:sldId id="794" r:id="rId6"/>
    <p:sldId id="787"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791" r:id="rId24"/>
    <p:sldId id="276" r:id="rId25"/>
    <p:sldId id="277" r:id="rId26"/>
    <p:sldId id="278" r:id="rId27"/>
    <p:sldId id="279" r:id="rId28"/>
    <p:sldId id="280" r:id="rId29"/>
    <p:sldId id="281" r:id="rId30"/>
    <p:sldId id="792" r:id="rId31"/>
    <p:sldId id="283" r:id="rId32"/>
    <p:sldId id="284" r:id="rId33"/>
    <p:sldId id="287" r:id="rId34"/>
    <p:sldId id="288" r:id="rId35"/>
    <p:sldId id="289" r:id="rId36"/>
    <p:sldId id="789" r:id="rId37"/>
    <p:sldId id="790" r:id="rId38"/>
    <p:sldId id="793" r:id="rId39"/>
    <p:sldId id="2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pos="7680" userDrawn="1">
          <p15:clr>
            <a:srgbClr val="A4A3A4"/>
          </p15:clr>
        </p15:guide>
        <p15:guide id="3" orient="horz" pos="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918"/>
    <a:srgbClr val="E4E5E3"/>
    <a:srgbClr val="F2F2F1"/>
    <a:srgbClr val="D0D2D3"/>
    <a:srgbClr val="EA8023"/>
    <a:srgbClr val="C6DBEF"/>
    <a:srgbClr val="A7C8E6"/>
    <a:srgbClr val="8AB5DF"/>
    <a:srgbClr val="6BA2D6"/>
    <a:srgbClr val="4D8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63071F-5BD8-CD45-BA40-7AD2D7638C91}" v="1" dt="2020-01-15T17:55:16.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4" autoAdjust="0"/>
    <p:restoredTop sz="87255" autoAdjust="0"/>
  </p:normalViewPr>
  <p:slideViewPr>
    <p:cSldViewPr snapToGrid="0">
      <p:cViewPr varScale="1">
        <p:scale>
          <a:sx n="91" d="100"/>
          <a:sy n="91" d="100"/>
        </p:scale>
        <p:origin x="800" y="184"/>
      </p:cViewPr>
      <p:guideLst>
        <p:guide orient="horz" pos="4080"/>
        <p:guide pos="7680"/>
        <p:guide orient="horz" pos="48"/>
      </p:guideLst>
    </p:cSldViewPr>
  </p:slideViewPr>
  <p:outlineViewPr>
    <p:cViewPr>
      <p:scale>
        <a:sx n="33" d="100"/>
        <a:sy n="33" d="100"/>
      </p:scale>
      <p:origin x="0" y="0"/>
    </p:cViewPr>
  </p:outlineViewPr>
  <p:notesTextViewPr>
    <p:cViewPr>
      <p:scale>
        <a:sx n="1" d="1"/>
        <a:sy n="1" d="1"/>
      </p:scale>
      <p:origin x="0" y="0"/>
    </p:cViewPr>
  </p:notesTextViewPr>
  <p:sorterViewPr>
    <p:cViewPr>
      <p:scale>
        <a:sx n="105" d="100"/>
        <a:sy n="105" d="100"/>
      </p:scale>
      <p:origin x="0" y="-26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Garcia🔥" userId="e5f1c14da4dbaae0" providerId="LiveId" clId="{362A6283-D5E0-8540-BA75-EFD9970B5E8C}"/>
    <pc:docChg chg="addSld modSld">
      <pc:chgData name="🔥Joe Garcia🔥" userId="e5f1c14da4dbaae0" providerId="LiveId" clId="{362A6283-D5E0-8540-BA75-EFD9970B5E8C}" dt="2020-01-15T17:56:03.739" v="50" actId="2711"/>
      <pc:docMkLst>
        <pc:docMk/>
      </pc:docMkLst>
      <pc:sldChg chg="modSp">
        <pc:chgData name="🔥Joe Garcia🔥" userId="e5f1c14da4dbaae0" providerId="LiveId" clId="{362A6283-D5E0-8540-BA75-EFD9970B5E8C}" dt="2020-01-15T16:28:27.060" v="4" actId="14100"/>
        <pc:sldMkLst>
          <pc:docMk/>
          <pc:sldMk cId="2541970817" sldId="260"/>
        </pc:sldMkLst>
        <pc:spChg chg="mod">
          <ac:chgData name="🔥Joe Garcia🔥" userId="e5f1c14da4dbaae0" providerId="LiveId" clId="{362A6283-D5E0-8540-BA75-EFD9970B5E8C}" dt="2020-01-15T16:28:27.060" v="4" actId="14100"/>
          <ac:spMkLst>
            <pc:docMk/>
            <pc:sldMk cId="2541970817" sldId="260"/>
            <ac:spMk id="211" creationId="{00000000-0000-0000-0000-000000000000}"/>
          </ac:spMkLst>
        </pc:spChg>
        <pc:spChg chg="mod">
          <ac:chgData name="🔥Joe Garcia🔥" userId="e5f1c14da4dbaae0" providerId="LiveId" clId="{362A6283-D5E0-8540-BA75-EFD9970B5E8C}" dt="2020-01-15T16:28:24.308" v="3" actId="14100"/>
          <ac:spMkLst>
            <pc:docMk/>
            <pc:sldMk cId="2541970817" sldId="260"/>
            <ac:spMk id="212" creationId="{00000000-0000-0000-0000-000000000000}"/>
          </ac:spMkLst>
        </pc:spChg>
        <pc:spChg chg="mod">
          <ac:chgData name="🔥Joe Garcia🔥" userId="e5f1c14da4dbaae0" providerId="LiveId" clId="{362A6283-D5E0-8540-BA75-EFD9970B5E8C}" dt="2020-01-15T16:28:21.813" v="2" actId="14100"/>
          <ac:spMkLst>
            <pc:docMk/>
            <pc:sldMk cId="2541970817" sldId="260"/>
            <ac:spMk id="213" creationId="{00000000-0000-0000-0000-000000000000}"/>
          </ac:spMkLst>
        </pc:spChg>
        <pc:spChg chg="mod">
          <ac:chgData name="🔥Joe Garcia🔥" userId="e5f1c14da4dbaae0" providerId="LiveId" clId="{362A6283-D5E0-8540-BA75-EFD9970B5E8C}" dt="2020-01-15T16:28:15.656" v="0" actId="14100"/>
          <ac:spMkLst>
            <pc:docMk/>
            <pc:sldMk cId="2541970817" sldId="260"/>
            <ac:spMk id="221" creationId="{00000000-0000-0000-0000-000000000000}"/>
          </ac:spMkLst>
        </pc:spChg>
        <pc:spChg chg="mod">
          <ac:chgData name="🔥Joe Garcia🔥" userId="e5f1c14da4dbaae0" providerId="LiveId" clId="{362A6283-D5E0-8540-BA75-EFD9970B5E8C}" dt="2020-01-15T16:28:19.010" v="1" actId="14100"/>
          <ac:spMkLst>
            <pc:docMk/>
            <pc:sldMk cId="2541970817" sldId="260"/>
            <ac:spMk id="222" creationId="{00000000-0000-0000-0000-000000000000}"/>
          </ac:spMkLst>
        </pc:spChg>
      </pc:sldChg>
      <pc:sldChg chg="modSp add">
        <pc:chgData name="🔥Joe Garcia🔥" userId="e5f1c14da4dbaae0" providerId="LiveId" clId="{362A6283-D5E0-8540-BA75-EFD9970B5E8C}" dt="2020-01-15T17:56:03.739" v="50" actId="2711"/>
        <pc:sldMkLst>
          <pc:docMk/>
          <pc:sldMk cId="816124430" sldId="794"/>
        </pc:sldMkLst>
        <pc:spChg chg="mod">
          <ac:chgData name="🔥Joe Garcia🔥" userId="e5f1c14da4dbaae0" providerId="LiveId" clId="{362A6283-D5E0-8540-BA75-EFD9970B5E8C}" dt="2020-01-15T17:55:26.175" v="23" actId="20577"/>
          <ac:spMkLst>
            <pc:docMk/>
            <pc:sldMk cId="816124430" sldId="794"/>
            <ac:spMk id="2" creationId="{E517FC4C-CE4B-EF4D-861E-71A5B84ABE50}"/>
          </ac:spMkLst>
        </pc:spChg>
        <pc:spChg chg="mod">
          <ac:chgData name="🔥Joe Garcia🔥" userId="e5f1c14da4dbaae0" providerId="LiveId" clId="{362A6283-D5E0-8540-BA75-EFD9970B5E8C}" dt="2020-01-15T17:56:03.739" v="50" actId="2711"/>
          <ac:spMkLst>
            <pc:docMk/>
            <pc:sldMk cId="816124430" sldId="794"/>
            <ac:spMk id="3" creationId="{96DFF74E-B377-9642-AFC6-B980100BA7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defRPr>
            </a:lvl1pPr>
          </a:lstStyle>
          <a:p>
            <a:fld id="{2E98DAC4-F5D3-EE45-9601-B47B123ECB06}" type="datetimeFigureOut">
              <a:rPr lang="en-US" smtClean="0"/>
              <a:pPr/>
              <a:t>1/15/20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49AFF35C-135C-614E-BA91-C49BD96A49EE}" type="slidenum">
              <a:rPr lang="en-US" smtClean="0"/>
              <a:pPr/>
              <a:t>‹#›</a:t>
            </a:fld>
            <a:endParaRPr lang="en-US" dirty="0"/>
          </a:p>
        </p:txBody>
      </p:sp>
    </p:spTree>
    <p:extLst>
      <p:ext uri="{BB962C8B-B14F-4D97-AF65-F5344CB8AC3E}">
        <p14:creationId xmlns:p14="http://schemas.microsoft.com/office/powerpoint/2010/main" val="460693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ubernetes.io/docs/reference/api-overview/"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rkt/rk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github.com/kubernetes/kubernetes/tree/release-1.5/pkg/kubelet/server/streaming" TargetMode="External"/><Relationship Id="rId5" Type="http://schemas.openxmlformats.org/officeDocument/2006/relationships/hyperlink" Target="http://www.grpc.io/" TargetMode="External"/><Relationship Id="rId4" Type="http://schemas.openxmlformats.org/officeDocument/2006/relationships/hyperlink" Target="https://developers.google.com/protocol-buffe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unofficial-kubernetes.readthedocs.io/en/latest/docs/user-guide/pods/"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container-solutions.com/kubernetes-deployment-strategies/" TargetMode="External"/><Relationship Id="rId4" Type="http://schemas.openxmlformats.org/officeDocument/2006/relationships/hyperlink" Target="http://unofficial-kubernetes.readthedocs.io/en/latest/docs/user-guide/replicaset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unofficial-kubernetes.readthedocs.io/en/latest/docs/user-guide/deployment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kubernetes.io/docs/concepts/services-networking/service/#virtual-ips-and-service-proxi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49AFF35C-135C-614E-BA91-C49BD96A49EE}" type="slidenum">
              <a:rPr lang="en-US" smtClean="0"/>
              <a:pPr/>
              <a:t>1</a:t>
            </a:fld>
            <a:endParaRPr lang="en-US" dirty="0"/>
          </a:p>
        </p:txBody>
      </p:sp>
    </p:spTree>
    <p:extLst>
      <p:ext uri="{BB962C8B-B14F-4D97-AF65-F5344CB8AC3E}">
        <p14:creationId xmlns:p14="http://schemas.microsoft.com/office/powerpoint/2010/main" val="891714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66ecbbf0e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That’s the idea we should keep in mind about Kubernetes Infrastructure. It’s the simplest one.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Basically we have three parts User, Master and Nodes </a:t>
            </a: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User:</a:t>
            </a:r>
            <a:r>
              <a:rPr lang="en">
                <a:solidFill>
                  <a:schemeClr val="dk1"/>
                </a:solidFill>
              </a:rPr>
              <a:t> Kubectl is a CLI tool to communicate to kubernetes through the API</a:t>
            </a: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Node:</a:t>
            </a:r>
            <a:r>
              <a:rPr lang="en">
                <a:solidFill>
                  <a:schemeClr val="dk1"/>
                </a:solidFill>
              </a:rPr>
              <a:t> Kubelet is the join point between Master and Node iis Kubelet</a:t>
            </a: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Master:</a:t>
            </a:r>
            <a:r>
              <a:rPr lang="en">
                <a:solidFill>
                  <a:schemeClr val="dk1"/>
                </a:solidFill>
              </a:rPr>
              <a:t> Etcd is a key-value store where the cluster state is stored.</a:t>
            </a: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Master:</a:t>
            </a:r>
            <a:r>
              <a:rPr lang="en">
                <a:solidFill>
                  <a:schemeClr val="dk1"/>
                </a:solidFill>
              </a:rPr>
              <a:t> Scheduler is binding pods to nodes. https://kubernetes.io/blog/2017/03/advanced-scheduling-in-kubernetes/</a:t>
            </a: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Master:</a:t>
            </a:r>
            <a:r>
              <a:rPr lang="en">
                <a:solidFill>
                  <a:schemeClr val="dk1"/>
                </a:solidFill>
              </a:rPr>
              <a:t> Controller manager or Control Loops - </a:t>
            </a:r>
            <a:endParaRPr>
              <a:solidFill>
                <a:schemeClr val="dk1"/>
              </a:solidFill>
            </a:endParaRPr>
          </a:p>
          <a:p>
            <a:pPr marL="457200" lvl="0" indent="-298450" algn="l" rtl="0">
              <a:spcBef>
                <a:spcPts val="0"/>
              </a:spcBef>
              <a:spcAft>
                <a:spcPts val="0"/>
              </a:spcAft>
              <a:buClr>
                <a:schemeClr val="dk1"/>
              </a:buClr>
              <a:buSzPts val="1100"/>
              <a:buChar char="●"/>
            </a:pPr>
            <a:r>
              <a:rPr lang="en" b="1">
                <a:solidFill>
                  <a:srgbClr val="0F2233"/>
                </a:solidFill>
              </a:rPr>
              <a:t>Master:</a:t>
            </a:r>
            <a:r>
              <a:rPr lang="en">
                <a:solidFill>
                  <a:srgbClr val="0F2233"/>
                </a:solidFill>
              </a:rPr>
              <a:t> Orchestrator is a container management tool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sz="900">
                <a:solidFill>
                  <a:srgbClr val="0F2233"/>
                </a:solidFill>
              </a:rPr>
              <a:t>https://blog.heptio.com/core-kubernetes-jazz-improv-over-orchestration-a7903ea92ca</a:t>
            </a:r>
            <a:endParaRPr sz="900">
              <a:solidFill>
                <a:srgbClr val="0F2233"/>
              </a:solidFill>
            </a:endParaRPr>
          </a:p>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sz="1350" b="1">
              <a:solidFill>
                <a:schemeClr val="dk1"/>
              </a:solidFill>
              <a:latin typeface="Helvetica Neue"/>
              <a:ea typeface="Helvetica Neue"/>
              <a:cs typeface="Helvetica Neue"/>
              <a:sym typeface="Helvetica Neue"/>
            </a:endParaRPr>
          </a:p>
        </p:txBody>
      </p:sp>
      <p:sp>
        <p:nvSpPr>
          <p:cNvPr id="290" name="Google Shape;290;g766ecbbf0e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8042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66ecbbf0e_1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333333"/>
              </a:buClr>
              <a:buSzPts val="1150"/>
              <a:buFont typeface="Roboto"/>
              <a:buChar char="●"/>
            </a:pPr>
            <a:r>
              <a:rPr lang="en" sz="1150" b="1">
                <a:solidFill>
                  <a:srgbClr val="333333"/>
                </a:solidFill>
                <a:latin typeface="Roboto"/>
                <a:ea typeface="Roboto"/>
                <a:cs typeface="Roboto"/>
                <a:sym typeface="Roboto"/>
              </a:rPr>
              <a:t>Master</a:t>
            </a:r>
            <a:r>
              <a:rPr lang="en" sz="1150">
                <a:solidFill>
                  <a:srgbClr val="333333"/>
                </a:solidFill>
                <a:latin typeface="Roboto"/>
                <a:ea typeface="Roboto"/>
                <a:cs typeface="Roboto"/>
                <a:sym typeface="Roboto"/>
              </a:rPr>
              <a:t> is coordinating the cluster (orchestrator)</a:t>
            </a:r>
            <a:endParaRPr>
              <a:solidFill>
                <a:schemeClr val="dk1"/>
              </a:solidFill>
            </a:endParaRPr>
          </a:p>
          <a:p>
            <a:pPr marL="457200" lvl="0" indent="-298450" algn="l" rtl="0">
              <a:spcBef>
                <a:spcPts val="0"/>
              </a:spcBef>
              <a:spcAft>
                <a:spcPts val="0"/>
              </a:spcAft>
              <a:buClr>
                <a:schemeClr val="dk1"/>
              </a:buClr>
              <a:buSzPts val="1100"/>
              <a:buFont typeface="Arial"/>
              <a:buChar char="●"/>
            </a:pPr>
            <a:r>
              <a:rPr lang="en" b="1">
                <a:solidFill>
                  <a:schemeClr val="dk1"/>
                </a:solidFill>
              </a:rPr>
              <a:t>Master: ETCD </a:t>
            </a:r>
            <a:r>
              <a:rPr lang="en">
                <a:solidFill>
                  <a:schemeClr val="dk1"/>
                </a:solidFill>
              </a:rPr>
              <a:t>is a key value store where the cluster state is stored.It can be in the same server than the master or can be hosted in other platform.</a:t>
            </a:r>
            <a:endParaRPr>
              <a:solidFill>
                <a:schemeClr val="dk1"/>
              </a:solidFill>
            </a:endParaRPr>
          </a:p>
          <a:p>
            <a:pPr marL="457200" lvl="0" indent="-298450" algn="l" rtl="0">
              <a:spcBef>
                <a:spcPts val="0"/>
              </a:spcBef>
              <a:spcAft>
                <a:spcPts val="0"/>
              </a:spcAft>
              <a:buClr>
                <a:schemeClr val="dk1"/>
              </a:buClr>
              <a:buSzPts val="1100"/>
              <a:buFont typeface="Arial"/>
              <a:buChar char="●"/>
            </a:pPr>
            <a:r>
              <a:rPr lang="en" b="1">
                <a:solidFill>
                  <a:schemeClr val="dk1"/>
                </a:solidFill>
              </a:rPr>
              <a:t>Master: Controller Manager </a:t>
            </a:r>
            <a:r>
              <a:rPr lang="en">
                <a:solidFill>
                  <a:schemeClr val="dk1"/>
                </a:solidFill>
              </a:rPr>
              <a:t>are listening the API and modify/fill in/add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Node Controller- Responsible for noticing and responding when nodes do down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Replication Controller - Responsible for maintaining the correct numbers of pods for every replication controller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Deployment controller -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Endpoint Controller - Populates the Endpoints object (That is, joins Services and Pods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Service Account &amp;Token Controller - Create default accounts and API access tokens for new namespaces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Namespaces Controller -  </a:t>
            </a:r>
            <a:endParaRPr>
              <a:solidFill>
                <a:schemeClr val="dk1"/>
              </a:solidFill>
            </a:endParaRPr>
          </a:p>
          <a:p>
            <a:pPr marL="914400" lvl="1" indent="-298450" algn="l" rtl="0">
              <a:spcBef>
                <a:spcPts val="0"/>
              </a:spcBef>
              <a:spcAft>
                <a:spcPts val="0"/>
              </a:spcAft>
              <a:buClr>
                <a:schemeClr val="dk1"/>
              </a:buClr>
              <a:buSzPts val="1100"/>
              <a:buChar char="○"/>
            </a:pPr>
            <a:r>
              <a:rPr lang="en" b="1">
                <a:solidFill>
                  <a:schemeClr val="dk1"/>
                </a:solidFill>
              </a:rPr>
              <a:t>https://kubernetes.io/docs/concepts/overview/components/</a:t>
            </a:r>
            <a:endParaRPr b="1">
              <a:solidFill>
                <a:schemeClr val="dk1"/>
              </a:solidFill>
            </a:endParaRPr>
          </a:p>
          <a:p>
            <a:pPr marL="457200" lvl="0" indent="-298450" algn="l" rtl="0">
              <a:spcBef>
                <a:spcPts val="0"/>
              </a:spcBef>
              <a:spcAft>
                <a:spcPts val="0"/>
              </a:spcAft>
              <a:buClr>
                <a:schemeClr val="dk1"/>
              </a:buClr>
              <a:buSzPts val="1100"/>
              <a:buFont typeface="Arial"/>
              <a:buChar char="●"/>
            </a:pPr>
            <a:r>
              <a:rPr lang="en" b="1">
                <a:solidFill>
                  <a:schemeClr val="dk1"/>
                </a:solidFill>
              </a:rPr>
              <a:t>Master: Scheduler</a:t>
            </a:r>
            <a:r>
              <a:rPr lang="en">
                <a:solidFill>
                  <a:schemeClr val="dk1"/>
                </a:solidFill>
              </a:rPr>
              <a:t> is biding pod to nodes.</a:t>
            </a:r>
            <a:endParaRPr>
              <a:solidFill>
                <a:schemeClr val="dk1"/>
              </a:solidFill>
            </a:endParaRPr>
          </a:p>
          <a:p>
            <a:pPr marL="457200" lvl="0" indent="-298450" algn="l" rtl="0">
              <a:spcBef>
                <a:spcPts val="0"/>
              </a:spcBef>
              <a:spcAft>
                <a:spcPts val="0"/>
              </a:spcAft>
              <a:buClr>
                <a:srgbClr val="0F2233"/>
              </a:buClr>
              <a:buSzPts val="1100"/>
              <a:buFont typeface="Arial"/>
              <a:buChar char="●"/>
            </a:pPr>
            <a:r>
              <a:rPr lang="en">
                <a:solidFill>
                  <a:srgbClr val="0F2233"/>
                </a:solidFill>
              </a:rPr>
              <a:t>Using OpenAPI from v1.10 and Swagger is deprecated and will be removed in v1.14.</a:t>
            </a:r>
            <a:endParaRPr>
              <a:solidFill>
                <a:srgbClr val="0F2233"/>
              </a:solidFill>
            </a:endParaRPr>
          </a:p>
          <a:p>
            <a:pPr marL="914400" lvl="1" indent="-298450" algn="l" rtl="0">
              <a:spcBef>
                <a:spcPts val="0"/>
              </a:spcBef>
              <a:spcAft>
                <a:spcPts val="0"/>
              </a:spcAft>
              <a:buClr>
                <a:srgbClr val="0F2233"/>
              </a:buClr>
              <a:buSzPts val="1100"/>
              <a:buChar char="○"/>
            </a:pPr>
            <a:r>
              <a:rPr lang="en" u="sng">
                <a:solidFill>
                  <a:srgbClr val="6BA2D6"/>
                </a:solidFill>
                <a:hlinkClick r:id="rId3"/>
              </a:rPr>
              <a:t>https://kubernetes.io/docs/reference/api-overview/</a:t>
            </a:r>
            <a:endParaRPr>
              <a:solidFill>
                <a:srgbClr val="0F2233"/>
              </a:solidFill>
            </a:endParaRPr>
          </a:p>
          <a:p>
            <a:pPr marL="457200" lvl="0" indent="0" algn="l" rtl="0">
              <a:spcBef>
                <a:spcPts val="0"/>
              </a:spcBef>
              <a:spcAft>
                <a:spcPts val="0"/>
              </a:spcAft>
              <a:buNone/>
            </a:pPr>
            <a:endParaRPr>
              <a:solidFill>
                <a:schemeClr val="dk1"/>
              </a:solidFill>
            </a:endParaRPr>
          </a:p>
        </p:txBody>
      </p:sp>
      <p:sp>
        <p:nvSpPr>
          <p:cNvPr id="327" name="Google Shape;327;g766ecbbf0e_1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57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66ecbbf0e_1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0F2233"/>
              </a:buClr>
              <a:buSzPts val="1100"/>
              <a:buChar char="●"/>
            </a:pPr>
            <a:r>
              <a:rPr lang="en" sz="1150" b="1">
                <a:solidFill>
                  <a:srgbClr val="333333"/>
                </a:solidFill>
                <a:latin typeface="Roboto"/>
                <a:ea typeface="Roboto"/>
                <a:cs typeface="Roboto"/>
                <a:sym typeface="Roboto"/>
              </a:rPr>
              <a:t>Nodes</a:t>
            </a:r>
            <a:r>
              <a:rPr lang="en" sz="1150">
                <a:solidFill>
                  <a:srgbClr val="333333"/>
                </a:solidFill>
                <a:latin typeface="Roboto"/>
                <a:ea typeface="Roboto"/>
                <a:cs typeface="Roboto"/>
                <a:sym typeface="Roboto"/>
              </a:rPr>
              <a:t> are where we run applications</a:t>
            </a:r>
            <a:endParaRPr>
              <a:solidFill>
                <a:srgbClr val="0F2233"/>
              </a:solidFill>
            </a:endParaRPr>
          </a:p>
          <a:p>
            <a:pPr marL="457200" lvl="0" indent="-298450" algn="l" rtl="0">
              <a:spcBef>
                <a:spcPts val="0"/>
              </a:spcBef>
              <a:spcAft>
                <a:spcPts val="0"/>
              </a:spcAft>
              <a:buClr>
                <a:srgbClr val="0F2233"/>
              </a:buClr>
              <a:buSzPts val="1100"/>
              <a:buChar char="●"/>
            </a:pPr>
            <a:r>
              <a:rPr lang="en">
                <a:solidFill>
                  <a:srgbClr val="0F2233"/>
                </a:solidFill>
              </a:rPr>
              <a:t>Linux </a:t>
            </a:r>
            <a:r>
              <a:rPr lang="en" b="1">
                <a:solidFill>
                  <a:srgbClr val="0F2233"/>
                </a:solidFill>
              </a:rPr>
              <a:t>Kernel Shared</a:t>
            </a:r>
            <a:r>
              <a:rPr lang="en">
                <a:solidFill>
                  <a:srgbClr val="0F2233"/>
                </a:solidFill>
              </a:rPr>
              <a:t> between containers.</a:t>
            </a:r>
            <a:endParaRPr>
              <a:solidFill>
                <a:srgbClr val="0F2233"/>
              </a:solidFill>
            </a:endParaRPr>
          </a:p>
          <a:p>
            <a:pPr marL="457200" lvl="0" indent="-298450" algn="l" rtl="0">
              <a:spcBef>
                <a:spcPts val="0"/>
              </a:spcBef>
              <a:spcAft>
                <a:spcPts val="0"/>
              </a:spcAft>
              <a:buClr>
                <a:srgbClr val="0F2233"/>
              </a:buClr>
              <a:buSzPts val="1100"/>
              <a:buChar char="●"/>
            </a:pPr>
            <a:r>
              <a:rPr lang="en" b="1">
                <a:solidFill>
                  <a:srgbClr val="0F2233"/>
                </a:solidFill>
              </a:rPr>
              <a:t>Kubelet/cAdvisor</a:t>
            </a:r>
            <a:r>
              <a:rPr lang="en">
                <a:solidFill>
                  <a:srgbClr val="0F2233"/>
                </a:solidFill>
              </a:rPr>
              <a:t> - all K8s nodes have a kubelet that ensures that any pod assigned to it are running and configured in the desired state.</a:t>
            </a:r>
            <a:endParaRPr>
              <a:solidFill>
                <a:srgbClr val="0F2233"/>
              </a:solidFill>
            </a:endParaRPr>
          </a:p>
          <a:p>
            <a:pPr marL="914400" lvl="1" indent="-298450" algn="l" rtl="0">
              <a:spcBef>
                <a:spcPts val="0"/>
              </a:spcBef>
              <a:spcAft>
                <a:spcPts val="0"/>
              </a:spcAft>
              <a:buClr>
                <a:srgbClr val="0F2233"/>
              </a:buClr>
              <a:buSzPts val="1100"/>
              <a:buChar char="○"/>
            </a:pPr>
            <a:r>
              <a:rPr lang="en">
                <a:solidFill>
                  <a:srgbClr val="0F2233"/>
                </a:solidFill>
              </a:rPr>
              <a:t>cAdvisor is a </a:t>
            </a:r>
            <a:r>
              <a:rPr lang="en" sz="1200">
                <a:solidFill>
                  <a:srgbClr val="24292E"/>
                </a:solidFill>
                <a:highlight>
                  <a:schemeClr val="lt1"/>
                </a:highlight>
              </a:rPr>
              <a:t>running daemon that collects, aggregates, processes, and exports information about running containers.</a:t>
            </a:r>
            <a:endParaRPr sz="1200">
              <a:solidFill>
                <a:srgbClr val="24292E"/>
              </a:solidFill>
              <a:highlight>
                <a:schemeClr val="lt1"/>
              </a:highlight>
            </a:endParaRPr>
          </a:p>
          <a:p>
            <a:pPr marL="457200" lvl="0" indent="-304800" algn="l" rtl="0">
              <a:spcBef>
                <a:spcPts val="0"/>
              </a:spcBef>
              <a:spcAft>
                <a:spcPts val="0"/>
              </a:spcAft>
              <a:buClr>
                <a:srgbClr val="666666"/>
              </a:buClr>
              <a:buSzPts val="1200"/>
              <a:buFont typeface="Roboto"/>
              <a:buChar char="●"/>
            </a:pPr>
            <a:r>
              <a:rPr lang="en" b="1">
                <a:solidFill>
                  <a:srgbClr val="0F2233"/>
                </a:solidFill>
              </a:rPr>
              <a:t>Kube-proxy</a:t>
            </a:r>
            <a:r>
              <a:rPr lang="en">
                <a:solidFill>
                  <a:srgbClr val="0F2233"/>
                </a:solidFill>
              </a:rPr>
              <a:t>:It is used to reach services. Kube-proxy  pod running on each node listening for pod and services events to create some network rules that relates Services to different Backend pod. It can be setup in different ways (userspace, iptables, ipvs). </a:t>
            </a:r>
            <a:r>
              <a:rPr lang="en" b="1">
                <a:solidFill>
                  <a:srgbClr val="0F2233"/>
                </a:solidFill>
              </a:rPr>
              <a:t>Pod</a:t>
            </a:r>
            <a:r>
              <a:rPr lang="en">
                <a:solidFill>
                  <a:srgbClr val="0F2233"/>
                </a:solidFill>
              </a:rPr>
              <a:t> is a set of containers. Normally you want to put together the containers of an APP.</a:t>
            </a:r>
            <a:endParaRPr>
              <a:solidFill>
                <a:srgbClr val="0F2233"/>
              </a:solidFill>
            </a:endParaRPr>
          </a:p>
          <a:p>
            <a:pPr marL="0" lvl="0" indent="0" algn="l" rtl="0">
              <a:spcBef>
                <a:spcPts val="0"/>
              </a:spcBef>
              <a:spcAft>
                <a:spcPts val="0"/>
              </a:spcAft>
              <a:buNone/>
            </a:pPr>
            <a:endParaRPr/>
          </a:p>
        </p:txBody>
      </p:sp>
      <p:sp>
        <p:nvSpPr>
          <p:cNvPr id="351" name="Google Shape;351;g766ecbbf0e_1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2782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66ecbbf0e_1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b="1">
                <a:solidFill>
                  <a:schemeClr val="dk1"/>
                </a:solidFill>
              </a:rPr>
              <a:t>CNI:</a:t>
            </a:r>
            <a:r>
              <a:rPr lang="en">
                <a:solidFill>
                  <a:schemeClr val="dk1"/>
                </a:solidFill>
              </a:rPr>
              <a:t> Network Plugin in Kubelet that allows to talk to networking to get IPs for Pods and Services.</a:t>
            </a: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gRPC:</a:t>
            </a:r>
            <a:r>
              <a:rPr lang="en">
                <a:solidFill>
                  <a:schemeClr val="dk1"/>
                </a:solidFill>
              </a:rPr>
              <a:t> API to communicate API Server to ETCD, Controller Manager and Scheduler </a:t>
            </a:r>
            <a:endParaRPr>
              <a:solidFill>
                <a:schemeClr val="dk1"/>
              </a:solidFill>
            </a:endParaRPr>
          </a:p>
          <a:p>
            <a:pPr marL="457200" lvl="0" indent="-298450" algn="l" rtl="0">
              <a:spcBef>
                <a:spcPts val="0"/>
              </a:spcBef>
              <a:spcAft>
                <a:spcPts val="0"/>
              </a:spcAft>
              <a:buClr>
                <a:srgbClr val="0F2233"/>
              </a:buClr>
              <a:buSzPts val="1100"/>
              <a:buChar char="●"/>
            </a:pPr>
            <a:r>
              <a:rPr lang="en" b="1">
                <a:solidFill>
                  <a:srgbClr val="0F2233"/>
                </a:solidFill>
              </a:rPr>
              <a:t>Kubelet</a:t>
            </a:r>
            <a:r>
              <a:rPr lang="en">
                <a:solidFill>
                  <a:srgbClr val="0F2233"/>
                </a:solidFill>
              </a:rPr>
              <a:t> - all K8s nodes have a kubelet that ensures that any pod assigned to it are running and configured in the desired state.</a:t>
            </a:r>
            <a:endParaRPr sz="1200">
              <a:solidFill>
                <a:srgbClr val="24292E"/>
              </a:solidFill>
              <a:highlight>
                <a:schemeClr val="lt1"/>
              </a:highlight>
            </a:endParaRPr>
          </a:p>
          <a:p>
            <a:pPr marL="914400" lvl="1" indent="-304800" algn="l" rtl="0">
              <a:spcBef>
                <a:spcPts val="0"/>
              </a:spcBef>
              <a:spcAft>
                <a:spcPts val="0"/>
              </a:spcAft>
              <a:buClr>
                <a:srgbClr val="24292E"/>
              </a:buClr>
              <a:buSzPts val="1200"/>
              <a:buChar char="○"/>
            </a:pPr>
            <a:r>
              <a:rPr lang="en" sz="1200" b="1">
                <a:solidFill>
                  <a:srgbClr val="24292E"/>
                </a:solidFill>
                <a:highlight>
                  <a:schemeClr val="lt1"/>
                </a:highlight>
              </a:rPr>
              <a:t>CRI</a:t>
            </a:r>
            <a:r>
              <a:rPr lang="en" sz="1200">
                <a:solidFill>
                  <a:srgbClr val="24292E"/>
                </a:solidFill>
                <a:highlight>
                  <a:schemeClr val="lt1"/>
                </a:highlight>
              </a:rPr>
              <a:t>(Container Runtine Interface) </a:t>
            </a:r>
            <a:r>
              <a:rPr lang="en">
                <a:solidFill>
                  <a:srgbClr val="0F2233"/>
                </a:solidFill>
              </a:rPr>
              <a:t>gRPC API compiled in kubelet which </a:t>
            </a:r>
            <a:r>
              <a:rPr lang="en" sz="1200">
                <a:solidFill>
                  <a:srgbClr val="24292E"/>
                </a:solidFill>
                <a:highlight>
                  <a:schemeClr val="lt1"/>
                </a:highlight>
              </a:rPr>
              <a:t>allows to kubelet to talk to container runtimes by using gRPC API.</a:t>
            </a:r>
            <a:endParaRPr sz="1200">
              <a:solidFill>
                <a:srgbClr val="24292E"/>
              </a:solidFill>
              <a:highlight>
                <a:schemeClr val="lt1"/>
              </a:highlight>
            </a:endParaRPr>
          </a:p>
          <a:p>
            <a:pPr marL="457200" lvl="0" indent="-298450" algn="l" rtl="0">
              <a:spcBef>
                <a:spcPts val="0"/>
              </a:spcBef>
              <a:spcAft>
                <a:spcPts val="0"/>
              </a:spcAft>
              <a:buClr>
                <a:srgbClr val="0F2233"/>
              </a:buClr>
              <a:buSzPts val="1100"/>
              <a:buChar char="●"/>
            </a:pPr>
            <a:r>
              <a:rPr lang="en">
                <a:solidFill>
                  <a:srgbClr val="0F2233"/>
                </a:solidFill>
              </a:rPr>
              <a:t>The </a:t>
            </a:r>
            <a:r>
              <a:rPr lang="en" b="1">
                <a:solidFill>
                  <a:srgbClr val="0F2233"/>
                </a:solidFill>
              </a:rPr>
              <a:t>Container Runtime </a:t>
            </a:r>
            <a:r>
              <a:rPr lang="en">
                <a:solidFill>
                  <a:srgbClr val="0F2233"/>
                </a:solidFill>
              </a:rPr>
              <a:t>provider has to adapt it to CRI API to allow kubelet to talk to them by using </a:t>
            </a:r>
            <a:r>
              <a:rPr lang="en" b="1">
                <a:solidFill>
                  <a:srgbClr val="0F2233"/>
                </a:solidFill>
              </a:rPr>
              <a:t>OCI Standard (runc)</a:t>
            </a:r>
            <a:endParaRPr b="1">
              <a:solidFill>
                <a:srgbClr val="0F2233"/>
              </a:solidFill>
            </a:endParaRPr>
          </a:p>
          <a:p>
            <a:pPr marL="457200" lvl="0" indent="-298450" algn="l" rtl="0">
              <a:spcBef>
                <a:spcPts val="0"/>
              </a:spcBef>
              <a:spcAft>
                <a:spcPts val="0"/>
              </a:spcAft>
              <a:buClr>
                <a:srgbClr val="0F2233"/>
              </a:buClr>
              <a:buSzPts val="1100"/>
              <a:buChar char="●"/>
            </a:pPr>
            <a:r>
              <a:rPr lang="en">
                <a:solidFill>
                  <a:srgbClr val="0F2233"/>
                </a:solidFill>
              </a:rPr>
              <a:t>Initially, Kubernetes was built on top of Docker as the container runtime. Soon after, CoreOS announced the</a:t>
            </a:r>
            <a:r>
              <a:rPr lang="en">
                <a:solidFill>
                  <a:srgbClr val="6BA2D6"/>
                </a:solidFill>
                <a:uFill>
                  <a:noFill/>
                </a:uFill>
                <a:hlinkClick r:id="rId3"/>
              </a:rPr>
              <a:t> </a:t>
            </a:r>
            <a:r>
              <a:rPr lang="en" u="sng">
                <a:solidFill>
                  <a:srgbClr val="6BA2D6"/>
                </a:solidFill>
                <a:hlinkClick r:id="rId3"/>
              </a:rPr>
              <a:t>rkt</a:t>
            </a:r>
            <a:r>
              <a:rPr lang="en">
                <a:solidFill>
                  <a:srgbClr val="0F2233"/>
                </a:solidFill>
              </a:rPr>
              <a:t> container runtime and wanted Kubernetes to support it, as well. So, Kubernetes ended up supporting Docker and rkt, although this model wasn't very scalable in terms of adding new features or support for new container runtimes.</a:t>
            </a:r>
            <a:endParaRPr>
              <a:solidFill>
                <a:srgbClr val="0F2233"/>
              </a:solidFill>
            </a:endParaRPr>
          </a:p>
          <a:p>
            <a:pPr marL="457200" lvl="0" indent="-298450" algn="l" rtl="0">
              <a:spcBef>
                <a:spcPts val="0"/>
              </a:spcBef>
              <a:spcAft>
                <a:spcPts val="0"/>
              </a:spcAft>
              <a:buClr>
                <a:srgbClr val="0F2233"/>
              </a:buClr>
              <a:buSzPts val="1100"/>
              <a:buChar char="●"/>
            </a:pPr>
            <a:r>
              <a:rPr lang="en" sz="1200">
                <a:solidFill>
                  <a:srgbClr val="666666"/>
                </a:solidFill>
                <a:highlight>
                  <a:schemeClr val="lt1"/>
                </a:highlight>
                <a:latin typeface="Roboto"/>
                <a:ea typeface="Roboto"/>
                <a:cs typeface="Roboto"/>
                <a:sym typeface="Roboto"/>
              </a:rPr>
              <a:t>CRI consists of a </a:t>
            </a:r>
            <a:r>
              <a:rPr lang="en" sz="1200" u="sng">
                <a:solidFill>
                  <a:srgbClr val="6BA2D6"/>
                </a:solidFill>
                <a:highlight>
                  <a:schemeClr val="lt1"/>
                </a:highlight>
                <a:latin typeface="Roboto"/>
                <a:ea typeface="Roboto"/>
                <a:cs typeface="Roboto"/>
                <a:sym typeface="Roboto"/>
                <a:hlinkClick r:id="rId4"/>
              </a:rPr>
              <a:t>protocol buffers</a:t>
            </a:r>
            <a:r>
              <a:rPr lang="en" sz="1200">
                <a:solidFill>
                  <a:srgbClr val="666666"/>
                </a:solidFill>
                <a:highlight>
                  <a:schemeClr val="lt1"/>
                </a:highlight>
                <a:latin typeface="Roboto"/>
                <a:ea typeface="Roboto"/>
                <a:cs typeface="Roboto"/>
                <a:sym typeface="Roboto"/>
              </a:rPr>
              <a:t> and </a:t>
            </a:r>
            <a:r>
              <a:rPr lang="en" sz="1200" u="sng">
                <a:solidFill>
                  <a:srgbClr val="6BA2D6"/>
                </a:solidFill>
                <a:highlight>
                  <a:schemeClr val="lt1"/>
                </a:highlight>
                <a:latin typeface="Roboto"/>
                <a:ea typeface="Roboto"/>
                <a:cs typeface="Roboto"/>
                <a:sym typeface="Roboto"/>
                <a:hlinkClick r:id="rId5"/>
              </a:rPr>
              <a:t>gRPC API</a:t>
            </a:r>
            <a:r>
              <a:rPr lang="en" sz="1200">
                <a:solidFill>
                  <a:srgbClr val="666666"/>
                </a:solidFill>
                <a:highlight>
                  <a:schemeClr val="lt1"/>
                </a:highlight>
                <a:latin typeface="Roboto"/>
                <a:ea typeface="Roboto"/>
                <a:cs typeface="Roboto"/>
                <a:sym typeface="Roboto"/>
              </a:rPr>
              <a:t>, and </a:t>
            </a:r>
            <a:r>
              <a:rPr lang="en" sz="1200" u="sng">
                <a:solidFill>
                  <a:srgbClr val="6BA2D6"/>
                </a:solidFill>
                <a:highlight>
                  <a:schemeClr val="lt1"/>
                </a:highlight>
                <a:latin typeface="Roboto"/>
                <a:ea typeface="Roboto"/>
                <a:cs typeface="Roboto"/>
                <a:sym typeface="Roboto"/>
                <a:hlinkClick r:id="rId6"/>
              </a:rPr>
              <a:t>libraries</a:t>
            </a:r>
            <a:r>
              <a:rPr lang="en" sz="1200">
                <a:solidFill>
                  <a:srgbClr val="666666"/>
                </a:solidFill>
                <a:highlight>
                  <a:schemeClr val="lt1"/>
                </a:highlight>
                <a:latin typeface="Roboto"/>
                <a:ea typeface="Roboto"/>
                <a:cs typeface="Roboto"/>
                <a:sym typeface="Roboto"/>
              </a:rPr>
              <a:t>,</a:t>
            </a:r>
            <a:endParaRPr sz="1200">
              <a:solidFill>
                <a:srgbClr val="666666"/>
              </a:solidFill>
              <a:highlight>
                <a:schemeClr val="lt1"/>
              </a:highlight>
              <a:latin typeface="Roboto"/>
              <a:ea typeface="Roboto"/>
              <a:cs typeface="Roboto"/>
              <a:sym typeface="Roboto"/>
            </a:endParaRPr>
          </a:p>
          <a:p>
            <a:pPr marL="0" lvl="0" indent="0" algn="l" rtl="0">
              <a:spcBef>
                <a:spcPts val="0"/>
              </a:spcBef>
              <a:spcAft>
                <a:spcPts val="0"/>
              </a:spcAft>
              <a:buNone/>
            </a:pPr>
            <a:endParaRPr>
              <a:solidFill>
                <a:srgbClr val="0F2233"/>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
        <p:nvSpPr>
          <p:cNvPr id="381" name="Google Shape;381;g766ecbbf0e_1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557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66ecbbf0e_1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underlying theory that Kubernetes runs on is quite simple.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complex systems with a lot of moving parts it is easier to describe what state we want to be in, rather then the actions we need to take to reach the desired state. This makes Kubernetes configuration declarative and not imperative.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rgbClr val="0F2233"/>
              </a:buClr>
              <a:buSzPts val="1100"/>
              <a:buFont typeface="Arial"/>
              <a:buNone/>
            </a:pPr>
            <a:r>
              <a:rPr lang="en">
                <a:solidFill>
                  <a:srgbClr val="0F2233"/>
                </a:solidFill>
              </a:rPr>
              <a:t>Current state is temporal and by the time you act upon the state it may have changed. So you need to continually evaluate current state. This makes Kubernetes evaluation an event loop.</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the Kubernetes is declarative configuration in an event loop otherwise known as a “reconciliation loop”.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Observe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Read - Retrieve the current state of resources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Read - Retrieve the desired state of resources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Diff</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Resolve - What actions need to take place for current state resources to match desired state resources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Act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Create - Create a resource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Delete - Delete a resource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Update - Update a resource</a:t>
            </a:r>
            <a:endParaRPr b="1">
              <a:solidFill>
                <a:schemeClr val="dk1"/>
              </a:solidFill>
            </a:endParaRPr>
          </a:p>
        </p:txBody>
      </p:sp>
      <p:sp>
        <p:nvSpPr>
          <p:cNvPr id="387" name="Google Shape;387;g766ecbbf0e_1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703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66ecbbf0e_1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We can ask for running K8s for me to some cloud providers by using their Kubernetes managed services and focus just on deploy my apps on a robust and reliable Container Orchestrator.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Cloud Providers implement their own flavor of Controller Manager among others things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Cloud Providers code: </a:t>
            </a:r>
            <a:r>
              <a:rPr lang="en" sz="1000">
                <a:solidFill>
                  <a:srgbClr val="0F2233"/>
                </a:solidFill>
              </a:rPr>
              <a:t>https://github.com/kubernetes/kubernetes/tree/master/pkg/cloudprovider/providers</a:t>
            </a:r>
            <a:endParaRPr/>
          </a:p>
        </p:txBody>
      </p:sp>
      <p:sp>
        <p:nvSpPr>
          <p:cNvPr id="400" name="Google Shape;400;g766ecbbf0e_1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7089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66ecbbf0e_1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766ecbbf0e_1_8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766ecbbf0e_1_8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2848613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66ecbbf0e_1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F2233"/>
                </a:solidFill>
              </a:rPr>
              <a:t>The most common way to interact with your Kubernetes API is to use Kubectl. Its a command line tool that allows you to specify the desired state for a Kubernetes resource in json or yaml format</a:t>
            </a:r>
            <a:endParaRPr sz="1200">
              <a:solidFill>
                <a:srgbClr val="0F2233"/>
              </a:solidFill>
            </a:endParaRPr>
          </a:p>
          <a:p>
            <a:pPr marL="0" lvl="0" indent="0" algn="l" rtl="0">
              <a:spcBef>
                <a:spcPts val="0"/>
              </a:spcBef>
              <a:spcAft>
                <a:spcPts val="0"/>
              </a:spcAft>
              <a:buNone/>
            </a:pPr>
            <a:endParaRPr sz="1200">
              <a:solidFill>
                <a:srgbClr val="0F2233"/>
              </a:solidFill>
            </a:endParaRPr>
          </a:p>
          <a:p>
            <a:pPr marL="0" lvl="0" indent="0" algn="l" rtl="0">
              <a:spcBef>
                <a:spcPts val="0"/>
              </a:spcBef>
              <a:spcAft>
                <a:spcPts val="0"/>
              </a:spcAft>
              <a:buClr>
                <a:srgbClr val="0F2233"/>
              </a:buClr>
              <a:buSzPts val="1100"/>
              <a:buFont typeface="Arial"/>
              <a:buNone/>
            </a:pPr>
            <a:r>
              <a:rPr lang="en" sz="1200">
                <a:solidFill>
                  <a:srgbClr val="0F2233"/>
                </a:solidFill>
              </a:rPr>
              <a:t>Key components of a Kubernetes resource file:</a:t>
            </a:r>
            <a:endParaRPr sz="1200">
              <a:solidFill>
                <a:srgbClr val="0F2233"/>
              </a:solidFill>
            </a:endParaRPr>
          </a:p>
          <a:p>
            <a:pPr marL="0" lvl="0" indent="0" algn="l" rtl="0">
              <a:spcBef>
                <a:spcPts val="0"/>
              </a:spcBef>
              <a:spcAft>
                <a:spcPts val="0"/>
              </a:spcAft>
              <a:buClr>
                <a:srgbClr val="0F2233"/>
              </a:buClr>
              <a:buSzPts val="1100"/>
              <a:buFont typeface="Arial"/>
              <a:buNone/>
            </a:pPr>
            <a:endParaRPr sz="1200">
              <a:solidFill>
                <a:srgbClr val="0F2233"/>
              </a:solidFill>
            </a:endParaRPr>
          </a:p>
          <a:p>
            <a:pPr marL="457200" lvl="0" indent="-304800" algn="l" rtl="0">
              <a:spcBef>
                <a:spcPts val="0"/>
              </a:spcBef>
              <a:spcAft>
                <a:spcPts val="0"/>
              </a:spcAft>
              <a:buClr>
                <a:srgbClr val="0F2233"/>
              </a:buClr>
              <a:buSzPts val="1200"/>
              <a:buChar char="●"/>
            </a:pPr>
            <a:r>
              <a:rPr lang="en" sz="1200" b="1">
                <a:solidFill>
                  <a:srgbClr val="0F2233"/>
                </a:solidFill>
              </a:rPr>
              <a:t>apiVersion: </a:t>
            </a:r>
            <a:r>
              <a:rPr lang="en" sz="1200">
                <a:solidFill>
                  <a:srgbClr val="0F2233"/>
                </a:solidFill>
              </a:rPr>
              <a:t>Is the name for the API group being accessed. For non default groups its normally in the format of “group name/version”</a:t>
            </a:r>
            <a:endParaRPr sz="1200">
              <a:solidFill>
                <a:srgbClr val="0F2233"/>
              </a:solidFill>
            </a:endParaRPr>
          </a:p>
          <a:p>
            <a:pPr marL="457200" lvl="0" indent="-304800" algn="l" rtl="0">
              <a:spcBef>
                <a:spcPts val="0"/>
              </a:spcBef>
              <a:spcAft>
                <a:spcPts val="0"/>
              </a:spcAft>
              <a:buClr>
                <a:srgbClr val="0F2233"/>
              </a:buClr>
              <a:buSzPts val="1200"/>
              <a:buChar char="●"/>
            </a:pPr>
            <a:r>
              <a:rPr lang="en" sz="1200" b="1">
                <a:solidFill>
                  <a:srgbClr val="0F2233"/>
                </a:solidFill>
              </a:rPr>
              <a:t>kind: </a:t>
            </a:r>
            <a:r>
              <a:rPr lang="en" sz="1200">
                <a:solidFill>
                  <a:srgbClr val="0F2233"/>
                </a:solidFill>
              </a:rPr>
              <a:t>Type of resource being managed</a:t>
            </a:r>
            <a:endParaRPr sz="1200">
              <a:solidFill>
                <a:srgbClr val="0F2233"/>
              </a:solidFill>
            </a:endParaRPr>
          </a:p>
          <a:p>
            <a:pPr marL="457200" lvl="0" indent="-304800" algn="l" rtl="0">
              <a:spcBef>
                <a:spcPts val="0"/>
              </a:spcBef>
              <a:spcAft>
                <a:spcPts val="0"/>
              </a:spcAft>
              <a:buClr>
                <a:srgbClr val="0F2233"/>
              </a:buClr>
              <a:buSzPts val="1200"/>
              <a:buChar char="●"/>
            </a:pPr>
            <a:r>
              <a:rPr lang="en" sz="1200" b="1">
                <a:solidFill>
                  <a:srgbClr val="0F2233"/>
                </a:solidFill>
              </a:rPr>
              <a:t>metadata: </a:t>
            </a:r>
            <a:r>
              <a:rPr lang="en" sz="1200">
                <a:solidFill>
                  <a:srgbClr val="0F2233"/>
                </a:solidFill>
              </a:rPr>
              <a:t>Contains name of the resource, plus any other descriptive data</a:t>
            </a:r>
            <a:endParaRPr sz="1200">
              <a:solidFill>
                <a:srgbClr val="0F2233"/>
              </a:solidFill>
            </a:endParaRPr>
          </a:p>
          <a:p>
            <a:pPr marL="457200" lvl="0" indent="-304800" algn="l" rtl="0">
              <a:spcBef>
                <a:spcPts val="0"/>
              </a:spcBef>
              <a:spcAft>
                <a:spcPts val="0"/>
              </a:spcAft>
              <a:buClr>
                <a:srgbClr val="0F2233"/>
              </a:buClr>
              <a:buSzPts val="1200"/>
              <a:buChar char="●"/>
            </a:pPr>
            <a:r>
              <a:rPr lang="en" sz="1200" b="1">
                <a:solidFill>
                  <a:srgbClr val="0F2233"/>
                </a:solidFill>
              </a:rPr>
              <a:t>namespace</a:t>
            </a:r>
            <a:r>
              <a:rPr lang="en" sz="1200">
                <a:solidFill>
                  <a:srgbClr val="0F2233"/>
                </a:solidFill>
              </a:rPr>
              <a:t>: </a:t>
            </a:r>
            <a:r>
              <a:rPr lang="en">
                <a:solidFill>
                  <a:srgbClr val="0F2233"/>
                </a:solidFill>
              </a:rPr>
              <a:t>In a nutshell its environment segregation. IYou can isolate Pods and Services from each other by placing resource constraints and configuring RBAC. Kubernetes stores its own pods in the default namespace kube-system</a:t>
            </a:r>
            <a:endParaRPr sz="1200">
              <a:solidFill>
                <a:srgbClr val="0F2233"/>
              </a:solidFill>
            </a:endParaRPr>
          </a:p>
          <a:p>
            <a:pPr marL="457200" lvl="0" indent="-304800" algn="l" rtl="0">
              <a:spcBef>
                <a:spcPts val="0"/>
              </a:spcBef>
              <a:spcAft>
                <a:spcPts val="0"/>
              </a:spcAft>
              <a:buClr>
                <a:srgbClr val="0F2233"/>
              </a:buClr>
              <a:buSzPts val="1200"/>
              <a:buChar char="●"/>
            </a:pPr>
            <a:r>
              <a:rPr lang="en" sz="1200" b="1">
                <a:solidFill>
                  <a:srgbClr val="0F2233"/>
                </a:solidFill>
              </a:rPr>
              <a:t>labels</a:t>
            </a:r>
            <a:r>
              <a:rPr lang="en" sz="1200">
                <a:solidFill>
                  <a:srgbClr val="0F2233"/>
                </a:solidFill>
              </a:rPr>
              <a:t>: Labels can be used to select objects and to find collections of objects that satisfy certain conditions</a:t>
            </a:r>
            <a:endParaRPr sz="1200">
              <a:solidFill>
                <a:srgbClr val="0F2233"/>
              </a:solidFill>
            </a:endParaRPr>
          </a:p>
          <a:p>
            <a:pPr marL="457200" lvl="0" indent="-304800" algn="l" rtl="0">
              <a:spcBef>
                <a:spcPts val="0"/>
              </a:spcBef>
              <a:spcAft>
                <a:spcPts val="0"/>
              </a:spcAft>
              <a:buClr>
                <a:srgbClr val="0F2233"/>
              </a:buClr>
              <a:buSzPts val="1200"/>
              <a:buChar char="●"/>
            </a:pPr>
            <a:r>
              <a:rPr lang="en" sz="1200" b="1">
                <a:solidFill>
                  <a:srgbClr val="0F2233"/>
                </a:solidFill>
              </a:rPr>
              <a:t>annotations</a:t>
            </a:r>
            <a:r>
              <a:rPr lang="en" sz="1200">
                <a:solidFill>
                  <a:srgbClr val="0F2233"/>
                </a:solidFill>
              </a:rPr>
              <a:t>: Annotations can be used to pass extra information/configuration to humans, controllers and containers</a:t>
            </a:r>
            <a:endParaRPr sz="1200">
              <a:solidFill>
                <a:srgbClr val="0F2233"/>
              </a:solidFill>
            </a:endParaRPr>
          </a:p>
          <a:p>
            <a:pPr marL="457200" lvl="0" indent="-304800" algn="l" rtl="0">
              <a:spcBef>
                <a:spcPts val="0"/>
              </a:spcBef>
              <a:spcAft>
                <a:spcPts val="0"/>
              </a:spcAft>
              <a:buClr>
                <a:srgbClr val="0F2233"/>
              </a:buClr>
              <a:buSzPts val="1200"/>
              <a:buChar char="●"/>
            </a:pPr>
            <a:r>
              <a:rPr lang="en" sz="1200" b="1">
                <a:solidFill>
                  <a:srgbClr val="0F2233"/>
                </a:solidFill>
              </a:rPr>
              <a:t>spec: </a:t>
            </a:r>
            <a:r>
              <a:rPr lang="en" sz="1200">
                <a:solidFill>
                  <a:srgbClr val="0F2233"/>
                </a:solidFill>
              </a:rPr>
              <a:t>Defines all of the resource-specific attributes a</a:t>
            </a:r>
            <a:endParaRPr/>
          </a:p>
        </p:txBody>
      </p:sp>
      <p:sp>
        <p:nvSpPr>
          <p:cNvPr id="419" name="Google Shape;419;g766ecbbf0e_1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68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66ecbbf0e_1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b="1">
                <a:solidFill>
                  <a:schemeClr val="dk1"/>
                </a:solidFill>
              </a:rPr>
              <a:t>A Pod</a:t>
            </a:r>
            <a:r>
              <a:rPr lang="en">
                <a:solidFill>
                  <a:schemeClr val="dk1"/>
                </a:solidFill>
              </a:rPr>
              <a:t> is the smallest concept we have in kubernetes. But take note it is not a container. Pods can consist of one or more containers.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Pods deployed by default in kubernetes (kube-system namespace):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Dashboard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Kube-dns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kube-proxy</a:t>
            </a: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Volumes:</a:t>
            </a:r>
            <a:r>
              <a:rPr lang="en">
                <a:solidFill>
                  <a:schemeClr val="dk1"/>
                </a:solidFill>
              </a:rPr>
              <a:t> Serves data to the containers. </a:t>
            </a:r>
            <a:endParaRPr>
              <a:solidFill>
                <a:schemeClr val="dk1"/>
              </a:solidFill>
            </a:endParaRPr>
          </a:p>
          <a:p>
            <a:pPr marL="457200" lvl="0" indent="0" algn="l" rtl="0">
              <a:spcBef>
                <a:spcPts val="0"/>
              </a:spcBef>
              <a:spcAft>
                <a:spcPts val="0"/>
              </a:spcAft>
              <a:buNone/>
            </a:pPr>
            <a:endParaRPr sz="1200" b="1">
              <a:solidFill>
                <a:srgbClr val="0F2233"/>
              </a:solidFill>
            </a:endParaRPr>
          </a:p>
        </p:txBody>
      </p:sp>
      <p:sp>
        <p:nvSpPr>
          <p:cNvPr id="427" name="Google Shape;427;g766ecbbf0e_1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080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766ecbbf0e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Configmap</a:t>
            </a:r>
            <a:r>
              <a:rPr lang="en" dirty="0">
                <a:solidFill>
                  <a:schemeClr val="dk1"/>
                </a:solidFill>
              </a:rPr>
              <a:t> are used for any non sensitive configuration information that you want to share with a container.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rgbClr val="0F2233"/>
                </a:solidFill>
              </a:rPr>
              <a:t>Secret are used for any sensitive configuration information that you want to share with a container. </a:t>
            </a:r>
            <a:endParaRPr dirty="0">
              <a:solidFill>
                <a:srgbClr val="0F2233"/>
              </a:solidFill>
            </a:endParaRPr>
          </a:p>
          <a:p>
            <a:pPr marL="457200" lvl="0" indent="-298450" algn="l" rtl="0">
              <a:spcBef>
                <a:spcPts val="0"/>
              </a:spcBef>
              <a:spcAft>
                <a:spcPts val="0"/>
              </a:spcAft>
              <a:buClr>
                <a:schemeClr val="dk1"/>
              </a:buClr>
              <a:buSzPts val="1100"/>
              <a:buChar char="●"/>
            </a:pPr>
            <a:r>
              <a:rPr lang="en" dirty="0">
                <a:solidFill>
                  <a:schemeClr val="dk1"/>
                </a:solidFill>
              </a:rPr>
              <a:t>The configuration consists of a key and a value</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rgbClr val="0F2233"/>
                </a:solidFill>
              </a:rPr>
              <a:t>Exposed as a file on a volume. It is common practice to place your entire configuration file as a value and expose it as a file on a volume.</a:t>
            </a:r>
            <a:endParaRPr dirty="0">
              <a:solidFill>
                <a:srgbClr val="0F2233"/>
              </a:solidFill>
            </a:endParaRPr>
          </a:p>
          <a:p>
            <a:pPr marL="914400" lvl="1" indent="-298450" algn="l" rtl="0">
              <a:spcBef>
                <a:spcPts val="0"/>
              </a:spcBef>
              <a:spcAft>
                <a:spcPts val="0"/>
              </a:spcAft>
              <a:buClr>
                <a:srgbClr val="0F2233"/>
              </a:buClr>
              <a:buSzPts val="1100"/>
              <a:buChar char="○"/>
            </a:pPr>
            <a:r>
              <a:rPr lang="en" dirty="0">
                <a:solidFill>
                  <a:srgbClr val="0F2233"/>
                </a:solidFill>
              </a:rPr>
              <a:t>Exposed as an environment variable</a:t>
            </a:r>
            <a:endParaRPr dirty="0">
              <a:solidFill>
                <a:srgbClr val="0F2233"/>
              </a:solidFill>
            </a:endParaRPr>
          </a:p>
          <a:p>
            <a:pPr marL="457200" lvl="0" indent="-298450" algn="l" rtl="0">
              <a:spcBef>
                <a:spcPts val="0"/>
              </a:spcBef>
              <a:spcAft>
                <a:spcPts val="0"/>
              </a:spcAft>
              <a:buClr>
                <a:srgbClr val="0F2233"/>
              </a:buClr>
              <a:buSzPts val="1100"/>
              <a:buChar char="●"/>
            </a:pPr>
            <a:r>
              <a:rPr lang="en" dirty="0">
                <a:solidFill>
                  <a:srgbClr val="0F2233"/>
                </a:solidFill>
              </a:rPr>
              <a:t>For secrets</a:t>
            </a:r>
            <a:endParaRPr dirty="0">
              <a:solidFill>
                <a:srgbClr val="0F2233"/>
              </a:solidFill>
            </a:endParaRPr>
          </a:p>
          <a:p>
            <a:pPr marL="914400" lvl="1" indent="-298450" algn="l" rtl="0">
              <a:spcBef>
                <a:spcPts val="0"/>
              </a:spcBef>
              <a:spcAft>
                <a:spcPts val="0"/>
              </a:spcAft>
              <a:buClr>
                <a:srgbClr val="0F2233"/>
              </a:buClr>
              <a:buSzPts val="1100"/>
              <a:buChar char="○"/>
            </a:pPr>
            <a:r>
              <a:rPr lang="en" dirty="0">
                <a:solidFill>
                  <a:srgbClr val="0F2233"/>
                </a:solidFill>
              </a:rPr>
              <a:t>The value is additionally Base64 encoded</a:t>
            </a:r>
            <a:endParaRPr dirty="0">
              <a:solidFill>
                <a:srgbClr val="0F2233"/>
              </a:solidFill>
            </a:endParaRPr>
          </a:p>
          <a:p>
            <a:pPr marL="914400" lvl="1" indent="-298450" algn="l" rtl="0">
              <a:spcBef>
                <a:spcPts val="0"/>
              </a:spcBef>
              <a:spcAft>
                <a:spcPts val="0"/>
              </a:spcAft>
              <a:buClr>
                <a:srgbClr val="0F2233"/>
              </a:buClr>
              <a:buSzPts val="1100"/>
              <a:buChar char="○"/>
            </a:pPr>
            <a:r>
              <a:rPr lang="en" dirty="0">
                <a:solidFill>
                  <a:srgbClr val="0F2233"/>
                </a:solidFill>
              </a:rPr>
              <a:t>It is important to note, that by default secrets are stored unencrypted in </a:t>
            </a:r>
            <a:r>
              <a:rPr lang="en" dirty="0" err="1">
                <a:solidFill>
                  <a:srgbClr val="0F2233"/>
                </a:solidFill>
              </a:rPr>
              <a:t>etcd</a:t>
            </a:r>
            <a:r>
              <a:rPr lang="en" dirty="0">
                <a:solidFill>
                  <a:srgbClr val="0F2233"/>
                </a:solidFill>
              </a:rPr>
              <a:t> unless you have enabled the encryption provider which was released with version 1.13</a:t>
            </a:r>
            <a:endParaRPr dirty="0">
              <a:solidFill>
                <a:srgbClr val="0F2233"/>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rgbClr val="0F2233"/>
              </a:solidFill>
            </a:endParaRPr>
          </a:p>
          <a:p>
            <a:pPr marL="457200" lvl="0" indent="0" algn="l" rtl="0">
              <a:spcBef>
                <a:spcPts val="0"/>
              </a:spcBef>
              <a:spcAft>
                <a:spcPts val="0"/>
              </a:spcAft>
              <a:buNone/>
            </a:pPr>
            <a:endParaRPr b="1" dirty="0">
              <a:solidFill>
                <a:schemeClr val="dk1"/>
              </a:solidFill>
            </a:endParaRPr>
          </a:p>
        </p:txBody>
      </p:sp>
      <p:sp>
        <p:nvSpPr>
          <p:cNvPr id="440" name="Google Shape;440;g766ecbbf0e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04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and Functionality</a:t>
            </a:r>
          </a:p>
        </p:txBody>
      </p:sp>
    </p:spTree>
    <p:extLst>
      <p:ext uri="{BB962C8B-B14F-4D97-AF65-F5344CB8AC3E}">
        <p14:creationId xmlns:p14="http://schemas.microsoft.com/office/powerpoint/2010/main" val="948505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766ecbbf0e_1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a:solidFill>
                  <a:schemeClr val="dk1"/>
                </a:solidFill>
              </a:rPr>
              <a:t>Step 1 - Replicaset1 with 2 pods on version 1</a:t>
            </a:r>
            <a:endParaRPr>
              <a:solidFill>
                <a:schemeClr val="dk1"/>
              </a:solidFill>
            </a:endParaRPr>
          </a:p>
          <a:p>
            <a:pPr marL="457200" lvl="0" indent="0" algn="l" rtl="0">
              <a:spcBef>
                <a:spcPts val="0"/>
              </a:spcBef>
              <a:spcAft>
                <a:spcPts val="0"/>
              </a:spcAft>
              <a:buClr>
                <a:schemeClr val="dk1"/>
              </a:buClr>
              <a:buSzPts val="1100"/>
              <a:buFont typeface="Arial"/>
              <a:buNone/>
            </a:pPr>
            <a:r>
              <a:rPr lang="en">
                <a:solidFill>
                  <a:schemeClr val="dk1"/>
                </a:solidFill>
              </a:rPr>
              <a:t>Step 2 - </a:t>
            </a:r>
            <a:r>
              <a:rPr lang="en">
                <a:solidFill>
                  <a:srgbClr val="0F2233"/>
                </a:solidFill>
              </a:rPr>
              <a:t>Replicaset1 with 2 pods on version 1 and Replicaset2 with 2 pods on version 2</a:t>
            </a:r>
            <a:endParaRPr>
              <a:solidFill>
                <a:srgbClr val="0F2233"/>
              </a:solidFill>
            </a:endParaRPr>
          </a:p>
          <a:p>
            <a:pPr marL="457200" lvl="0" indent="0" algn="l" rtl="0">
              <a:spcBef>
                <a:spcPts val="0"/>
              </a:spcBef>
              <a:spcAft>
                <a:spcPts val="0"/>
              </a:spcAft>
              <a:buClr>
                <a:schemeClr val="dk1"/>
              </a:buClr>
              <a:buSzPts val="1100"/>
              <a:buFont typeface="Arial"/>
              <a:buNone/>
            </a:pPr>
            <a:r>
              <a:rPr lang="en">
                <a:solidFill>
                  <a:srgbClr val="0F2233"/>
                </a:solidFill>
              </a:rPr>
              <a:t>Step 3 - Replicaset2 with 2 pods on version 2</a:t>
            </a:r>
            <a:endParaRPr>
              <a:solidFill>
                <a:srgbClr val="0F2233"/>
              </a:solidFill>
            </a:endParaRPr>
          </a:p>
          <a:p>
            <a:pPr marL="457200" lvl="0" indent="0" algn="l" rtl="0">
              <a:spcBef>
                <a:spcPts val="0"/>
              </a:spcBef>
              <a:spcAft>
                <a:spcPts val="0"/>
              </a:spcAft>
              <a:buClr>
                <a:schemeClr val="dk1"/>
              </a:buClr>
              <a:buSzPts val="1100"/>
              <a:buFont typeface="Arial"/>
              <a:buNone/>
            </a:pPr>
            <a:endParaRPr b="1">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Deployments: </a:t>
            </a:r>
            <a:r>
              <a:rPr lang="en" sz="1200">
                <a:solidFill>
                  <a:srgbClr val="404040"/>
                </a:solidFill>
                <a:highlight>
                  <a:srgbClr val="FCFCFC"/>
                </a:highlight>
                <a:latin typeface="Helvetica Neue"/>
                <a:ea typeface="Helvetica Neue"/>
                <a:cs typeface="Helvetica Neue"/>
                <a:sym typeface="Helvetica Neue"/>
              </a:rPr>
              <a:t>A </a:t>
            </a:r>
            <a:r>
              <a:rPr lang="en" sz="1200" i="1">
                <a:solidFill>
                  <a:srgbClr val="404040"/>
                </a:solidFill>
                <a:highlight>
                  <a:srgbClr val="FCFCFC"/>
                </a:highlight>
                <a:latin typeface="Helvetica Neue"/>
                <a:ea typeface="Helvetica Neue"/>
                <a:cs typeface="Helvetica Neue"/>
                <a:sym typeface="Helvetica Neue"/>
              </a:rPr>
              <a:t>Deployment</a:t>
            </a:r>
            <a:r>
              <a:rPr lang="en" sz="1200">
                <a:solidFill>
                  <a:srgbClr val="404040"/>
                </a:solidFill>
                <a:highlight>
                  <a:srgbClr val="FCFCFC"/>
                </a:highlight>
                <a:latin typeface="Helvetica Neue"/>
                <a:ea typeface="Helvetica Neue"/>
                <a:cs typeface="Helvetica Neue"/>
                <a:sym typeface="Helvetica Neue"/>
              </a:rPr>
              <a:t> provides declarative updates for </a:t>
            </a:r>
            <a:r>
              <a:rPr lang="en" sz="1200" u="sng">
                <a:solidFill>
                  <a:srgbClr val="6BA2D6"/>
                </a:solidFill>
                <a:highlight>
                  <a:srgbClr val="FCFCFC"/>
                </a:highlight>
                <a:latin typeface="Helvetica Neue"/>
                <a:ea typeface="Helvetica Neue"/>
                <a:cs typeface="Helvetica Neue"/>
                <a:sym typeface="Helvetica Neue"/>
                <a:hlinkClick r:id="rId3"/>
              </a:rPr>
              <a:t>Pods</a:t>
            </a:r>
            <a:r>
              <a:rPr lang="en" sz="1200">
                <a:solidFill>
                  <a:srgbClr val="404040"/>
                </a:solidFill>
                <a:highlight>
                  <a:srgbClr val="FCFCFC"/>
                </a:highlight>
                <a:latin typeface="Helvetica Neue"/>
                <a:ea typeface="Helvetica Neue"/>
                <a:cs typeface="Helvetica Neue"/>
                <a:sym typeface="Helvetica Neue"/>
              </a:rPr>
              <a:t> and </a:t>
            </a:r>
            <a:r>
              <a:rPr lang="en" sz="1200" u="sng">
                <a:solidFill>
                  <a:srgbClr val="6BA2D6"/>
                </a:solidFill>
                <a:highlight>
                  <a:srgbClr val="FCFCFC"/>
                </a:highlight>
                <a:latin typeface="Helvetica Neue"/>
                <a:ea typeface="Helvetica Neue"/>
                <a:cs typeface="Helvetica Neue"/>
                <a:sym typeface="Helvetica Neue"/>
                <a:hlinkClick r:id="rId4"/>
              </a:rPr>
              <a:t>Replica Sets</a:t>
            </a:r>
            <a:r>
              <a:rPr lang="en" b="1">
                <a:solidFill>
                  <a:schemeClr val="dk1"/>
                </a:solidFill>
              </a:rPr>
              <a:t>. </a:t>
            </a:r>
            <a:r>
              <a:rPr lang="en" sz="1200">
                <a:solidFill>
                  <a:srgbClr val="404040"/>
                </a:solidFill>
                <a:highlight>
                  <a:srgbClr val="FCFCFC"/>
                </a:highlight>
                <a:latin typeface="Helvetica Neue"/>
                <a:ea typeface="Helvetica Neue"/>
                <a:cs typeface="Helvetica Neue"/>
                <a:sym typeface="Helvetica Neue"/>
              </a:rPr>
              <a:t>You can define Deployments to create new resources, or replace existing ones by new ones. Deployments is giving us a rolling update functionality</a:t>
            </a:r>
            <a:endParaRPr sz="1200">
              <a:solidFill>
                <a:srgbClr val="404040"/>
              </a:solidFill>
              <a:highlight>
                <a:srgbClr val="FCFCFC"/>
              </a:highlight>
              <a:latin typeface="Helvetica Neue"/>
              <a:ea typeface="Helvetica Neue"/>
              <a:cs typeface="Helvetica Neue"/>
              <a:sym typeface="Helvetica Neue"/>
            </a:endParaRPr>
          </a:p>
          <a:p>
            <a:pPr marL="914400" lvl="1" indent="-298450" algn="l" rtl="0">
              <a:spcBef>
                <a:spcPts val="0"/>
              </a:spcBef>
              <a:spcAft>
                <a:spcPts val="0"/>
              </a:spcAft>
              <a:buClr>
                <a:schemeClr val="dk1"/>
              </a:buClr>
              <a:buSzPts val="1100"/>
              <a:buChar char="○"/>
            </a:pPr>
            <a:r>
              <a:rPr lang="en">
                <a:solidFill>
                  <a:schemeClr val="dk1"/>
                </a:solidFill>
              </a:rPr>
              <a:t>For deploying stateless apps</a:t>
            </a:r>
            <a:endParaRPr>
              <a:solidFill>
                <a:schemeClr val="dk1"/>
              </a:solidFill>
            </a:endParaRPr>
          </a:p>
          <a:p>
            <a:pPr marL="914400" lvl="1" indent="-298450" algn="l" rtl="0">
              <a:spcBef>
                <a:spcPts val="0"/>
              </a:spcBef>
              <a:spcAft>
                <a:spcPts val="0"/>
              </a:spcAft>
              <a:buClr>
                <a:schemeClr val="dk1"/>
              </a:buClr>
              <a:buSzPts val="1100"/>
              <a:buChar char="○"/>
            </a:pPr>
            <a:r>
              <a:rPr lang="en">
                <a:solidFill>
                  <a:srgbClr val="0F2233"/>
                </a:solidFill>
              </a:rPr>
              <a:t>ReplicatSet: </a:t>
            </a:r>
            <a:r>
              <a:rPr lang="en" sz="1200">
                <a:solidFill>
                  <a:srgbClr val="404040"/>
                </a:solidFill>
                <a:highlight>
                  <a:srgbClr val="FCFCFC"/>
                </a:highlight>
                <a:latin typeface="Helvetica Neue"/>
                <a:ea typeface="Helvetica Neue"/>
                <a:cs typeface="Helvetica Neue"/>
                <a:sym typeface="Helvetica Neue"/>
              </a:rPr>
              <a:t>ensures that a specified number of pod "replicas" are running at any one time. </a:t>
            </a:r>
            <a:r>
              <a:rPr lang="en">
                <a:solidFill>
                  <a:srgbClr val="0F2233"/>
                </a:solidFill>
              </a:rPr>
              <a:t>Ensures that launch the desired number of pods and keep the desired state.</a:t>
            </a:r>
            <a:endParaRPr>
              <a:solidFill>
                <a:srgbClr val="0F2233"/>
              </a:solidFill>
            </a:endParaRPr>
          </a:p>
          <a:p>
            <a:pPr marL="914400" lvl="0" indent="0" algn="l" rtl="0">
              <a:spcBef>
                <a:spcPts val="0"/>
              </a:spcBef>
              <a:spcAft>
                <a:spcPts val="0"/>
              </a:spcAft>
              <a:buClr>
                <a:schemeClr val="dk1"/>
              </a:buClr>
              <a:buSzPts val="1100"/>
              <a:buFont typeface="Arial"/>
              <a:buNone/>
            </a:pPr>
            <a:endParaRPr>
              <a:solidFill>
                <a:srgbClr val="0F2233"/>
              </a:solidFill>
            </a:endParaRPr>
          </a:p>
          <a:p>
            <a:pPr marL="457200" lvl="0" indent="-298450" algn="l" rtl="0">
              <a:spcBef>
                <a:spcPts val="0"/>
              </a:spcBef>
              <a:spcAft>
                <a:spcPts val="0"/>
              </a:spcAft>
              <a:buClr>
                <a:srgbClr val="0F2233"/>
              </a:buClr>
              <a:buSzPts val="1100"/>
              <a:buChar char="●"/>
            </a:pPr>
            <a:r>
              <a:rPr lang="en">
                <a:solidFill>
                  <a:srgbClr val="0F2233"/>
                </a:solidFill>
              </a:rPr>
              <a:t>ReplicaSet: don’t use directly, rather use Deployment</a:t>
            </a:r>
            <a:endParaRPr>
              <a:solidFill>
                <a:srgbClr val="0F2233"/>
              </a:solidFill>
            </a:endParaRPr>
          </a:p>
          <a:p>
            <a:pPr marL="0" lvl="0" indent="0" algn="l" rtl="0">
              <a:spcBef>
                <a:spcPts val="0"/>
              </a:spcBef>
              <a:spcAft>
                <a:spcPts val="0"/>
              </a:spcAft>
              <a:buClr>
                <a:schemeClr val="dk1"/>
              </a:buClr>
              <a:buSzPts val="1100"/>
              <a:buFont typeface="Arial"/>
              <a:buNone/>
            </a:pPr>
            <a:endParaRPr>
              <a:solidFill>
                <a:srgbClr val="0F2233"/>
              </a:solidFill>
            </a:endParaRPr>
          </a:p>
          <a:p>
            <a:pPr marL="0" lvl="0" indent="0" algn="l" rtl="0">
              <a:spcBef>
                <a:spcPts val="0"/>
              </a:spcBef>
              <a:spcAft>
                <a:spcPts val="0"/>
              </a:spcAft>
              <a:buClr>
                <a:schemeClr val="dk1"/>
              </a:buClr>
              <a:buSzPts val="1100"/>
              <a:buFont typeface="Arial"/>
              <a:buNone/>
            </a:pPr>
            <a:endParaRPr>
              <a:solidFill>
                <a:srgbClr val="0F2233"/>
              </a:solidFill>
            </a:endParaRPr>
          </a:p>
          <a:p>
            <a:pPr marL="457200" lvl="0" indent="-298450" algn="l" rtl="0">
              <a:spcBef>
                <a:spcPts val="0"/>
              </a:spcBef>
              <a:spcAft>
                <a:spcPts val="0"/>
              </a:spcAft>
              <a:buClr>
                <a:srgbClr val="0F2233"/>
              </a:buClr>
              <a:buSzPts val="1100"/>
              <a:buChar char="●"/>
            </a:pPr>
            <a:r>
              <a:rPr lang="en" b="1">
                <a:solidFill>
                  <a:srgbClr val="0F2233"/>
                </a:solidFill>
              </a:rPr>
              <a:t>Strategies:</a:t>
            </a:r>
            <a:endParaRPr b="1">
              <a:solidFill>
                <a:srgbClr val="0F2233"/>
              </a:solidFill>
            </a:endParaRPr>
          </a:p>
          <a:p>
            <a:pPr marL="914400" lvl="1" indent="-298450" algn="l" rtl="0">
              <a:spcBef>
                <a:spcPts val="0"/>
              </a:spcBef>
              <a:spcAft>
                <a:spcPts val="0"/>
              </a:spcAft>
              <a:buClr>
                <a:srgbClr val="0F2233"/>
              </a:buClr>
              <a:buSzPts val="1100"/>
              <a:buChar char="○"/>
            </a:pPr>
            <a:r>
              <a:rPr lang="en">
                <a:solidFill>
                  <a:srgbClr val="0F2233"/>
                </a:solidFill>
              </a:rPr>
              <a:t>RollingUpdate(Default): Create a new replicatSet scaling down old pods and scaling ip new pods until desired state has been reached</a:t>
            </a:r>
            <a:endParaRPr>
              <a:solidFill>
                <a:srgbClr val="0F2233"/>
              </a:solidFill>
            </a:endParaRPr>
          </a:p>
          <a:p>
            <a:pPr marL="914400" lvl="1" indent="-298450" algn="l" rtl="0">
              <a:spcBef>
                <a:spcPts val="0"/>
              </a:spcBef>
              <a:spcAft>
                <a:spcPts val="0"/>
              </a:spcAft>
              <a:buClr>
                <a:srgbClr val="0F2233"/>
              </a:buClr>
              <a:buSzPts val="1100"/>
              <a:buChar char="○"/>
            </a:pPr>
            <a:r>
              <a:rPr lang="en">
                <a:solidFill>
                  <a:srgbClr val="0F2233"/>
                </a:solidFill>
              </a:rPr>
              <a:t>Recreate: Terminate the old version and release the new one.</a:t>
            </a:r>
            <a:endParaRPr>
              <a:solidFill>
                <a:srgbClr val="0F2233"/>
              </a:solidFill>
            </a:endParaRPr>
          </a:p>
          <a:p>
            <a:pPr marL="914400" lvl="1" indent="-298450" algn="l" rtl="0">
              <a:spcBef>
                <a:spcPts val="0"/>
              </a:spcBef>
              <a:spcAft>
                <a:spcPts val="0"/>
              </a:spcAft>
              <a:buClr>
                <a:srgbClr val="0F2233"/>
              </a:buClr>
              <a:buSzPts val="1100"/>
              <a:buChar char="○"/>
            </a:pPr>
            <a:r>
              <a:rPr lang="en">
                <a:solidFill>
                  <a:srgbClr val="0F2233"/>
                </a:solidFill>
              </a:rPr>
              <a:t>Blue/green: After testing the new version meets the requirements, we update the kubernetes Service.</a:t>
            </a:r>
            <a:endParaRPr>
              <a:solidFill>
                <a:srgbClr val="0F2233"/>
              </a:solidFill>
            </a:endParaRPr>
          </a:p>
          <a:p>
            <a:pPr marL="914400" lvl="1" indent="-298450" algn="l" rtl="0">
              <a:spcBef>
                <a:spcPts val="0"/>
              </a:spcBef>
              <a:spcAft>
                <a:spcPts val="0"/>
              </a:spcAft>
              <a:buClr>
                <a:schemeClr val="dk1"/>
              </a:buClr>
              <a:buSzPts val="1100"/>
              <a:buChar char="○"/>
            </a:pPr>
            <a:r>
              <a:rPr lang="en">
                <a:solidFill>
                  <a:schemeClr val="dk1"/>
                </a:solidFill>
              </a:rPr>
              <a:t>MORE INFO: </a:t>
            </a:r>
            <a:r>
              <a:rPr lang="en" u="sng">
                <a:solidFill>
                  <a:srgbClr val="6BA2D6"/>
                </a:solidFill>
                <a:hlinkClick r:id="rId5"/>
              </a:rPr>
              <a:t>http://container-solutions.com/kubernetes-deployment-strategies/</a:t>
            </a:r>
            <a:endParaRPr>
              <a:solidFill>
                <a:schemeClr val="dk1"/>
              </a:solidFill>
            </a:endParaRPr>
          </a:p>
          <a:p>
            <a:pPr marL="0" lvl="0" indent="0" algn="l" rtl="0">
              <a:spcBef>
                <a:spcPts val="0"/>
              </a:spcBef>
              <a:spcAft>
                <a:spcPts val="0"/>
              </a:spcAft>
              <a:buClr>
                <a:schemeClr val="dk1"/>
              </a:buClr>
              <a:buSzPts val="1100"/>
              <a:buFont typeface="Arial"/>
              <a:buNone/>
            </a:pPr>
            <a:endParaRPr sz="1350">
              <a:solidFill>
                <a:srgbClr val="0F2233"/>
              </a:solidFill>
              <a:highlight>
                <a:schemeClr val="lt1"/>
              </a:highlight>
            </a:endParaRPr>
          </a:p>
          <a:p>
            <a:pPr marL="0" lvl="0" indent="0" algn="l" rtl="0">
              <a:spcBef>
                <a:spcPts val="0"/>
              </a:spcBef>
              <a:spcAft>
                <a:spcPts val="0"/>
              </a:spcAft>
              <a:buClr>
                <a:schemeClr val="dk1"/>
              </a:buClr>
              <a:buSzPts val="1100"/>
              <a:buFont typeface="Arial"/>
              <a:buNone/>
            </a:pPr>
            <a:endParaRPr sz="1350">
              <a:solidFill>
                <a:srgbClr val="0F2233"/>
              </a:solidFill>
              <a:highlight>
                <a:schemeClr val="lt1"/>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457" name="Google Shape;457;g766ecbbf0e_1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5679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766ecbbf0e_1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b="1">
                <a:solidFill>
                  <a:srgbClr val="0F2233"/>
                </a:solidFill>
              </a:rPr>
              <a:t>StatefulSets</a:t>
            </a:r>
            <a:r>
              <a:rPr lang="en">
                <a:solidFill>
                  <a:srgbClr val="0F2233"/>
                </a:solidFill>
              </a:rPr>
              <a:t> is a controller that provides a unique identity to its Pods. It manages Pods that are based on an identical container spec and guarantees about the ordering and scaling. So if a pod becomes unresponsive and gets killed off, when a new one is created it will appear identical to the one before and have the same volumes used before</a:t>
            </a:r>
            <a:endParaRPr>
              <a:solidFill>
                <a:srgbClr val="0F2233"/>
              </a:solidFill>
            </a:endParaRPr>
          </a:p>
          <a:p>
            <a:pPr marL="0" lvl="0" indent="0" algn="l" rtl="0">
              <a:spcBef>
                <a:spcPts val="0"/>
              </a:spcBef>
              <a:spcAft>
                <a:spcPts val="0"/>
              </a:spcAft>
              <a:buClr>
                <a:srgbClr val="0F2233"/>
              </a:buClr>
              <a:buSzPts val="1100"/>
              <a:buFont typeface="Arial"/>
              <a:buNone/>
            </a:pPr>
            <a:endParaRPr>
              <a:solidFill>
                <a:srgbClr val="0F2233"/>
              </a:solidFill>
            </a:endParaRPr>
          </a:p>
          <a:p>
            <a:pPr marL="685800" lvl="0" indent="-298450" algn="l" rtl="0">
              <a:lnSpc>
                <a:spcPct val="163636"/>
              </a:lnSpc>
              <a:spcBef>
                <a:spcPts val="0"/>
              </a:spcBef>
              <a:spcAft>
                <a:spcPts val="0"/>
              </a:spcAft>
              <a:buClr>
                <a:srgbClr val="404040"/>
              </a:buClr>
              <a:buSzPts val="1100"/>
              <a:buFont typeface="Helvetica Neue"/>
              <a:buChar char="●"/>
            </a:pPr>
            <a:r>
              <a:rPr lang="en">
                <a:solidFill>
                  <a:srgbClr val="404040"/>
                </a:solidFill>
                <a:latin typeface="Helvetica Neue"/>
                <a:ea typeface="Helvetica Neue"/>
                <a:cs typeface="Helvetica Neue"/>
                <a:sym typeface="Helvetica Neue"/>
              </a:rPr>
              <a:t>Stable, unique network identifiers.</a:t>
            </a:r>
            <a:endParaRPr>
              <a:solidFill>
                <a:srgbClr val="404040"/>
              </a:solidFill>
              <a:latin typeface="Helvetica Neue"/>
              <a:ea typeface="Helvetica Neue"/>
              <a:cs typeface="Helvetica Neue"/>
              <a:sym typeface="Helvetica Neue"/>
            </a:endParaRPr>
          </a:p>
          <a:p>
            <a:pPr marL="685800" lvl="0" indent="-298450" algn="l" rtl="0">
              <a:lnSpc>
                <a:spcPct val="163636"/>
              </a:lnSpc>
              <a:spcBef>
                <a:spcPts val="0"/>
              </a:spcBef>
              <a:spcAft>
                <a:spcPts val="0"/>
              </a:spcAft>
              <a:buClr>
                <a:srgbClr val="404040"/>
              </a:buClr>
              <a:buSzPts val="1100"/>
              <a:buFont typeface="Helvetica Neue"/>
              <a:buChar char="●"/>
            </a:pPr>
            <a:r>
              <a:rPr lang="en">
                <a:solidFill>
                  <a:srgbClr val="404040"/>
                </a:solidFill>
                <a:latin typeface="Helvetica Neue"/>
                <a:ea typeface="Helvetica Neue"/>
                <a:cs typeface="Helvetica Neue"/>
                <a:sym typeface="Helvetica Neue"/>
              </a:rPr>
              <a:t>Stable, persistent storage.</a:t>
            </a:r>
            <a:endParaRPr>
              <a:solidFill>
                <a:srgbClr val="404040"/>
              </a:solidFill>
              <a:latin typeface="Helvetica Neue"/>
              <a:ea typeface="Helvetica Neue"/>
              <a:cs typeface="Helvetica Neue"/>
              <a:sym typeface="Helvetica Neue"/>
            </a:endParaRPr>
          </a:p>
          <a:p>
            <a:pPr marL="685800" lvl="0" indent="-298450" algn="l" rtl="0">
              <a:lnSpc>
                <a:spcPct val="163636"/>
              </a:lnSpc>
              <a:spcBef>
                <a:spcPts val="0"/>
              </a:spcBef>
              <a:spcAft>
                <a:spcPts val="0"/>
              </a:spcAft>
              <a:buClr>
                <a:srgbClr val="404040"/>
              </a:buClr>
              <a:buSzPts val="1100"/>
              <a:buFont typeface="Helvetica Neue"/>
              <a:buChar char="●"/>
            </a:pPr>
            <a:r>
              <a:rPr lang="en">
                <a:solidFill>
                  <a:srgbClr val="404040"/>
                </a:solidFill>
                <a:latin typeface="Helvetica Neue"/>
                <a:ea typeface="Helvetica Neue"/>
                <a:cs typeface="Helvetica Neue"/>
                <a:sym typeface="Helvetica Neue"/>
              </a:rPr>
              <a:t>Ordered, graceful deployment and scaling.</a:t>
            </a:r>
            <a:endParaRPr>
              <a:solidFill>
                <a:srgbClr val="404040"/>
              </a:solidFill>
              <a:latin typeface="Helvetica Neue"/>
              <a:ea typeface="Helvetica Neue"/>
              <a:cs typeface="Helvetica Neue"/>
              <a:sym typeface="Helvetica Neue"/>
            </a:endParaRPr>
          </a:p>
          <a:p>
            <a:pPr marL="685800" lvl="0" indent="-298450" algn="l" rtl="0">
              <a:lnSpc>
                <a:spcPct val="163636"/>
              </a:lnSpc>
              <a:spcBef>
                <a:spcPts val="0"/>
              </a:spcBef>
              <a:spcAft>
                <a:spcPts val="0"/>
              </a:spcAft>
              <a:buClr>
                <a:srgbClr val="404040"/>
              </a:buClr>
              <a:buSzPts val="1100"/>
              <a:buFont typeface="Helvetica Neue"/>
              <a:buChar char="●"/>
            </a:pPr>
            <a:r>
              <a:rPr lang="en">
                <a:solidFill>
                  <a:srgbClr val="404040"/>
                </a:solidFill>
                <a:latin typeface="Helvetica Neue"/>
                <a:ea typeface="Helvetica Neue"/>
                <a:cs typeface="Helvetica Neue"/>
                <a:sym typeface="Helvetica Neue"/>
              </a:rPr>
              <a:t>Ordered, graceful deletion and termination.</a:t>
            </a:r>
            <a:endParaRPr>
              <a:solidFill>
                <a:srgbClr val="404040"/>
              </a:solidFill>
              <a:latin typeface="Helvetica Neue"/>
              <a:ea typeface="Helvetica Neue"/>
              <a:cs typeface="Helvetica Neue"/>
              <a:sym typeface="Helvetica Neue"/>
            </a:endParaRPr>
          </a:p>
          <a:p>
            <a:pPr marL="0" lvl="0" indent="0" algn="l" rtl="0">
              <a:lnSpc>
                <a:spcPct val="163636"/>
              </a:lnSpc>
              <a:spcBef>
                <a:spcPts val="1800"/>
              </a:spcBef>
              <a:spcAft>
                <a:spcPts val="0"/>
              </a:spcAft>
              <a:buClr>
                <a:srgbClr val="0F2233"/>
              </a:buClr>
              <a:buSzPts val="1100"/>
              <a:buFont typeface="Arial"/>
              <a:buNone/>
            </a:pPr>
            <a:r>
              <a:rPr lang="en" sz="1200">
                <a:solidFill>
                  <a:srgbClr val="404040"/>
                </a:solidFill>
                <a:highlight>
                  <a:srgbClr val="FCFCFC"/>
                </a:highlight>
                <a:latin typeface="Helvetica Neue"/>
                <a:ea typeface="Helvetica Neue"/>
                <a:cs typeface="Helvetica Neue"/>
                <a:sym typeface="Helvetica Neue"/>
              </a:rPr>
              <a:t>In the above, stable is synonymous with persistence across Pod (re)schedulings. If an application doesn't require any stable identifiers or ordered deployment, deletion, or scaling, you should deploy your application with a controller that provides a set of stateless replicas. Controllers such as </a:t>
            </a:r>
            <a:r>
              <a:rPr lang="en" sz="1200" u="sng">
                <a:solidFill>
                  <a:srgbClr val="6BA2D6"/>
                </a:solidFill>
                <a:highlight>
                  <a:srgbClr val="FCFCFC"/>
                </a:highlight>
                <a:latin typeface="Helvetica Neue"/>
                <a:ea typeface="Helvetica Neue"/>
                <a:cs typeface="Helvetica Neue"/>
                <a:sym typeface="Helvetica Neue"/>
                <a:hlinkClick r:id="rId3"/>
              </a:rPr>
              <a:t>Deployment</a:t>
            </a:r>
            <a:r>
              <a:rPr lang="en" sz="1200">
                <a:solidFill>
                  <a:srgbClr val="404040"/>
                </a:solidFill>
                <a:highlight>
                  <a:srgbClr val="FCFCFC"/>
                </a:highlight>
                <a:latin typeface="Helvetica Neue"/>
                <a:ea typeface="Helvetica Neue"/>
                <a:cs typeface="Helvetica Neue"/>
                <a:sym typeface="Helvetica Neue"/>
              </a:rPr>
              <a:t> may be better suited to your stateless needs</a:t>
            </a:r>
            <a:endParaRPr>
              <a:solidFill>
                <a:srgbClr val="404040"/>
              </a:solidFill>
              <a:latin typeface="Helvetica Neue"/>
              <a:ea typeface="Helvetica Neue"/>
              <a:cs typeface="Helvetica Neue"/>
              <a:sym typeface="Helvetica Neue"/>
            </a:endParaRPr>
          </a:p>
          <a:p>
            <a:pPr marL="0" lvl="0" indent="0" algn="l" rtl="0">
              <a:spcBef>
                <a:spcPts val="1800"/>
              </a:spcBef>
              <a:spcAft>
                <a:spcPts val="0"/>
              </a:spcAft>
              <a:buClr>
                <a:srgbClr val="0F2233"/>
              </a:buClr>
              <a:buSzPts val="1100"/>
              <a:buFont typeface="Arial"/>
              <a:buNone/>
            </a:pPr>
            <a:endParaRPr>
              <a:solidFill>
                <a:srgbClr val="0F2233"/>
              </a:solidFill>
            </a:endParaRPr>
          </a:p>
          <a:p>
            <a:pPr marL="0" lvl="0" indent="0" algn="l" rtl="0">
              <a:spcBef>
                <a:spcPts val="0"/>
              </a:spcBef>
              <a:spcAft>
                <a:spcPts val="0"/>
              </a:spcAft>
              <a:buNone/>
            </a:pPr>
            <a:endParaRPr/>
          </a:p>
        </p:txBody>
      </p:sp>
      <p:sp>
        <p:nvSpPr>
          <p:cNvPr id="495" name="Google Shape;495;g766ecbbf0e_1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417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66ecbbf0e_1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sz="1200">
                <a:solidFill>
                  <a:srgbClr val="0F2233"/>
                </a:solidFill>
                <a:highlight>
                  <a:schemeClr val="lt1"/>
                </a:highlight>
                <a:latin typeface="Roboto"/>
                <a:ea typeface="Roboto"/>
                <a:cs typeface="Roboto"/>
                <a:sym typeface="Roboto"/>
              </a:rPr>
              <a:t>A Kubernetes </a:t>
            </a:r>
            <a:r>
              <a:rPr lang="en" sz="1050" b="1">
                <a:solidFill>
                  <a:srgbClr val="303030"/>
                </a:solidFill>
                <a:highlight>
                  <a:srgbClr val="F7F7F7"/>
                </a:highlight>
                <a:latin typeface="Roboto Mono"/>
                <a:ea typeface="Roboto Mono"/>
                <a:cs typeface="Roboto Mono"/>
                <a:sym typeface="Roboto Mono"/>
              </a:rPr>
              <a:t>Service</a:t>
            </a:r>
            <a:r>
              <a:rPr lang="en" sz="1200">
                <a:solidFill>
                  <a:srgbClr val="0F2233"/>
                </a:solidFill>
                <a:highlight>
                  <a:schemeClr val="lt1"/>
                </a:highlight>
                <a:latin typeface="Roboto"/>
                <a:ea typeface="Roboto"/>
                <a:cs typeface="Roboto"/>
                <a:sym typeface="Roboto"/>
              </a:rPr>
              <a:t> is an abstraction which defines a logical set of Pods. You would use a service the same way you would use a load balancer to ensure high availability of a web server. You can even specify which type of session affinity to use. By default, the choice is round robin.</a:t>
            </a:r>
            <a:endParaRPr sz="1200">
              <a:solidFill>
                <a:srgbClr val="0F2233"/>
              </a:solidFill>
              <a:highlight>
                <a:schemeClr val="lt1"/>
              </a:highlight>
              <a:latin typeface="Roboto"/>
              <a:ea typeface="Roboto"/>
              <a:cs typeface="Roboto"/>
              <a:sym typeface="Roboto"/>
            </a:endParaRPr>
          </a:p>
          <a:p>
            <a:pPr marL="457200" lvl="0" indent="-298450" algn="l" rtl="0">
              <a:spcBef>
                <a:spcPts val="0"/>
              </a:spcBef>
              <a:spcAft>
                <a:spcPts val="0"/>
              </a:spcAft>
              <a:buClr>
                <a:schemeClr val="dk1"/>
              </a:buClr>
              <a:buSzPts val="1100"/>
              <a:buChar char="●"/>
            </a:pPr>
            <a:r>
              <a:rPr lang="en" sz="1200">
                <a:solidFill>
                  <a:srgbClr val="0F2233"/>
                </a:solidFill>
                <a:highlight>
                  <a:schemeClr val="lt1"/>
                </a:highlight>
                <a:latin typeface="Roboto"/>
                <a:ea typeface="Roboto"/>
                <a:cs typeface="Roboto"/>
                <a:sym typeface="Roboto"/>
              </a:rPr>
              <a:t>Kube-proxy creates network rules by listening for service events on the k8s api. It configures ip tables on each of the nodes.</a:t>
            </a:r>
            <a:endParaRPr sz="1200">
              <a:solidFill>
                <a:srgbClr val="0F2233"/>
              </a:solidFill>
              <a:highlight>
                <a:schemeClr val="lt1"/>
              </a:highlight>
              <a:latin typeface="Roboto"/>
              <a:ea typeface="Roboto"/>
              <a:cs typeface="Roboto"/>
              <a:sym typeface="Roboto"/>
            </a:endParaRPr>
          </a:p>
          <a:p>
            <a:pPr marL="457200" lvl="0" indent="-304800" algn="l" rtl="0">
              <a:spcBef>
                <a:spcPts val="0"/>
              </a:spcBef>
              <a:spcAft>
                <a:spcPts val="0"/>
              </a:spcAft>
              <a:buClr>
                <a:srgbClr val="0F2233"/>
              </a:buClr>
              <a:buSzPts val="1200"/>
              <a:buFont typeface="Roboto"/>
              <a:buChar char="●"/>
            </a:pPr>
            <a:r>
              <a:rPr lang="en" sz="1200" u="sng">
                <a:solidFill>
                  <a:srgbClr val="6BA2D6"/>
                </a:solidFill>
                <a:highlight>
                  <a:schemeClr val="lt1"/>
                </a:highlight>
                <a:latin typeface="Roboto"/>
                <a:ea typeface="Roboto"/>
                <a:cs typeface="Roboto"/>
                <a:sym typeface="Roboto"/>
                <a:hlinkClick r:id="rId3"/>
              </a:rPr>
              <a:t>https://kubernetes.io/docs/concepts/services-networking/service/#virtual-ips-and-service-proxies</a:t>
            </a:r>
            <a:endParaRPr sz="1200">
              <a:solidFill>
                <a:srgbClr val="0F2233"/>
              </a:solidFill>
              <a:highlight>
                <a:schemeClr val="lt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0F2233"/>
              </a:solidFill>
              <a:highlight>
                <a:schemeClr val="lt1"/>
              </a:highlight>
              <a:latin typeface="Roboto"/>
              <a:ea typeface="Roboto"/>
              <a:cs typeface="Roboto"/>
              <a:sym typeface="Roboto"/>
            </a:endParaRPr>
          </a:p>
          <a:p>
            <a:pPr marL="0" lvl="0" indent="0" algn="l" rtl="0">
              <a:spcBef>
                <a:spcPts val="0"/>
              </a:spcBef>
              <a:spcAft>
                <a:spcPts val="0"/>
              </a:spcAft>
              <a:buNone/>
            </a:pPr>
            <a:endParaRPr>
              <a:solidFill>
                <a:srgbClr val="0F2233"/>
              </a:solidFill>
            </a:endParaRPr>
          </a:p>
          <a:p>
            <a:pPr marL="0" lvl="0" indent="0" algn="l" rtl="0">
              <a:spcBef>
                <a:spcPts val="0"/>
              </a:spcBef>
              <a:spcAft>
                <a:spcPts val="0"/>
              </a:spcAft>
              <a:buClr>
                <a:schemeClr val="dk1"/>
              </a:buClr>
              <a:buSzPts val="1100"/>
              <a:buFont typeface="Arial"/>
              <a:buNone/>
            </a:pPr>
            <a:endParaRPr>
              <a:solidFill>
                <a:srgbClr val="0F2233"/>
              </a:solidFill>
            </a:endParaRPr>
          </a:p>
          <a:p>
            <a:pPr marL="0" lvl="0" indent="0" algn="l" rtl="0">
              <a:spcBef>
                <a:spcPts val="0"/>
              </a:spcBef>
              <a:spcAft>
                <a:spcPts val="0"/>
              </a:spcAft>
              <a:buClr>
                <a:schemeClr val="dk1"/>
              </a:buClr>
              <a:buSzPts val="1100"/>
              <a:buFont typeface="Arial"/>
              <a:buNone/>
            </a:pPr>
            <a:endParaRPr>
              <a:solidFill>
                <a:srgbClr val="0F2233"/>
              </a:solidFill>
            </a:endParaRPr>
          </a:p>
          <a:p>
            <a:pPr marL="0" lvl="0" indent="0" algn="l" rtl="0">
              <a:spcBef>
                <a:spcPts val="1800"/>
              </a:spcBef>
              <a:spcAft>
                <a:spcPts val="0"/>
              </a:spcAft>
              <a:buNone/>
            </a:pPr>
            <a:endParaRPr>
              <a:solidFill>
                <a:srgbClr val="404040"/>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501" name="Google Shape;501;g766ecbbf0e_1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6763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66ecbbf0e_1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F2233"/>
                </a:solidFill>
              </a:rPr>
              <a:t>Step 1 - 2 nodes, 2 pods</a:t>
            </a:r>
            <a:endParaRPr>
              <a:solidFill>
                <a:srgbClr val="0F2233"/>
              </a:solidFill>
            </a:endParaRPr>
          </a:p>
          <a:p>
            <a:pPr marL="0" lvl="0" indent="0" algn="l" rtl="0">
              <a:spcBef>
                <a:spcPts val="0"/>
              </a:spcBef>
              <a:spcAft>
                <a:spcPts val="0"/>
              </a:spcAft>
              <a:buNone/>
            </a:pPr>
            <a:r>
              <a:rPr lang="en">
                <a:solidFill>
                  <a:srgbClr val="0F2233"/>
                </a:solidFill>
              </a:rPr>
              <a:t>Step 2 - 3 nodes, 2 pods - a new node gets added to the k8s8 cluster</a:t>
            </a:r>
            <a:endParaRPr>
              <a:solidFill>
                <a:srgbClr val="0F2233"/>
              </a:solidFill>
            </a:endParaRPr>
          </a:p>
          <a:p>
            <a:pPr marL="0" lvl="0" indent="0" algn="l" rtl="0">
              <a:spcBef>
                <a:spcPts val="0"/>
              </a:spcBef>
              <a:spcAft>
                <a:spcPts val="0"/>
              </a:spcAft>
              <a:buNone/>
            </a:pPr>
            <a:r>
              <a:rPr lang="en">
                <a:solidFill>
                  <a:srgbClr val="0F2233"/>
                </a:solidFill>
              </a:rPr>
              <a:t>Step 3 - 3 nodes, 3 pods - DaemonSet will ensure that Pod1 is created on the new node</a:t>
            </a:r>
            <a:endParaRPr>
              <a:solidFill>
                <a:srgbClr val="0F2233"/>
              </a:solidFill>
            </a:endParaRPr>
          </a:p>
          <a:p>
            <a:pPr marL="0" lvl="0" indent="0" algn="l" rtl="0">
              <a:spcBef>
                <a:spcPts val="0"/>
              </a:spcBef>
              <a:spcAft>
                <a:spcPts val="0"/>
              </a:spcAft>
              <a:buNone/>
            </a:pPr>
            <a:endParaRPr>
              <a:solidFill>
                <a:srgbClr val="0F2233"/>
              </a:solidFill>
            </a:endParaRPr>
          </a:p>
          <a:p>
            <a:pPr marL="0" lvl="0" indent="0" algn="l" rtl="0">
              <a:spcBef>
                <a:spcPts val="0"/>
              </a:spcBef>
              <a:spcAft>
                <a:spcPts val="0"/>
              </a:spcAft>
              <a:buNone/>
            </a:pPr>
            <a:r>
              <a:rPr lang="en">
                <a:solidFill>
                  <a:srgbClr val="0F2233"/>
                </a:solidFill>
              </a:rPr>
              <a:t>DaemonSets: Ensure that there’s at least one pod running on each node. Logging, security or monitoring agents.</a:t>
            </a:r>
            <a:endParaRPr>
              <a:solidFill>
                <a:srgbClr val="0F2233"/>
              </a:solidFill>
            </a:endParaRPr>
          </a:p>
          <a:p>
            <a:pPr marL="0" lvl="0" indent="0" algn="l" rtl="0">
              <a:spcBef>
                <a:spcPts val="0"/>
              </a:spcBef>
              <a:spcAft>
                <a:spcPts val="0"/>
              </a:spcAft>
              <a:buNone/>
            </a:pPr>
            <a:endParaRPr>
              <a:solidFill>
                <a:srgbClr val="0F2233"/>
              </a:solidFill>
            </a:endParaRPr>
          </a:p>
          <a:p>
            <a:pPr marL="0" lvl="0" indent="0" algn="l" rtl="0">
              <a:spcBef>
                <a:spcPts val="0"/>
              </a:spcBef>
              <a:spcAft>
                <a:spcPts val="0"/>
              </a:spcAft>
              <a:buNone/>
            </a:pPr>
            <a:endParaRPr>
              <a:solidFill>
                <a:srgbClr val="0F2233"/>
              </a:solidFill>
            </a:endParaRPr>
          </a:p>
          <a:p>
            <a:pPr marL="0" lvl="0" indent="0" algn="l" rtl="0">
              <a:spcBef>
                <a:spcPts val="0"/>
              </a:spcBef>
              <a:spcAft>
                <a:spcPts val="0"/>
              </a:spcAft>
              <a:buNone/>
            </a:pPr>
            <a:endParaRPr>
              <a:solidFill>
                <a:srgbClr val="0F2233"/>
              </a:solidFill>
            </a:endParaRPr>
          </a:p>
          <a:p>
            <a:pPr marL="0" lvl="0" indent="0" algn="l" rtl="0">
              <a:spcBef>
                <a:spcPts val="1800"/>
              </a:spcBef>
              <a:spcAft>
                <a:spcPts val="0"/>
              </a:spcAft>
              <a:buNone/>
            </a:pPr>
            <a:endParaRPr>
              <a:solidFill>
                <a:srgbClr val="404040"/>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517" name="Google Shape;517;g766ecbbf0e_1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6150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766ecbbf0e_1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Kubernetes you can create your own software routers for traffic. These software routers are called Ingress Controllers. They run as a pod.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could for instance run something like Traefik which would allow you to setup a wildcard dns, then by using convention you could route traffic to svc-name.test.com.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Or you could configure an OAuth proxy to ensure that all requests have a valid JWT token.</a:t>
            </a:r>
            <a:endParaRPr>
              <a:solidFill>
                <a:schemeClr val="dk1"/>
              </a:solidFill>
            </a:endParaRPr>
          </a:p>
          <a:p>
            <a:pPr marL="0" lvl="0" indent="0" algn="l" rtl="0">
              <a:spcBef>
                <a:spcPts val="0"/>
              </a:spcBef>
              <a:spcAft>
                <a:spcPts val="0"/>
              </a:spcAft>
              <a:buNone/>
            </a:pPr>
            <a:endParaRPr>
              <a:solidFill>
                <a:srgbClr val="0F2233"/>
              </a:solidFill>
            </a:endParaRPr>
          </a:p>
        </p:txBody>
      </p:sp>
      <p:sp>
        <p:nvSpPr>
          <p:cNvPr id="538" name="Google Shape;538;g766ecbbf0e_1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154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766ecbbf0e_1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 ingress is used to configure an ingress controller to send traffic to a particular service.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the example we are configuring traffic with a host header of foo.bar.com to be sent to a service called s1 and traffic with a host header of bar.foo.com to a service called s2.</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565" name="Google Shape;565;g766ecbbf0e_1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3684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766ecbbf0e_1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0F2233"/>
              </a:buClr>
              <a:buSzPts val="1100"/>
              <a:buChar char="●"/>
            </a:pPr>
            <a:r>
              <a:rPr lang="en" b="1">
                <a:solidFill>
                  <a:srgbClr val="0F2233"/>
                </a:solidFill>
              </a:rPr>
              <a:t>Liveness probe: </a:t>
            </a:r>
            <a:r>
              <a:rPr lang="en" sz="1200">
                <a:solidFill>
                  <a:srgbClr val="0F2233"/>
                </a:solidFill>
                <a:highlight>
                  <a:schemeClr val="lt1"/>
                </a:highlight>
                <a:latin typeface="Roboto"/>
                <a:ea typeface="Roboto"/>
                <a:cs typeface="Roboto"/>
                <a:sym typeface="Roboto"/>
              </a:rPr>
              <a:t>Many applications running for long periods of time eventually transition to broken states, and cannot recover except by being restarted. Kubernetes provides liveness probes to detect and remedy such situations.</a:t>
            </a:r>
            <a:endParaRPr sz="1200">
              <a:solidFill>
                <a:srgbClr val="0F2233"/>
              </a:solidFill>
              <a:highlight>
                <a:schemeClr val="lt1"/>
              </a:highlight>
              <a:latin typeface="Roboto"/>
              <a:ea typeface="Roboto"/>
              <a:cs typeface="Roboto"/>
              <a:sym typeface="Roboto"/>
            </a:endParaRPr>
          </a:p>
          <a:p>
            <a:pPr marL="457200" lvl="0" indent="-298450" algn="l" rtl="0">
              <a:spcBef>
                <a:spcPts val="0"/>
              </a:spcBef>
              <a:spcAft>
                <a:spcPts val="0"/>
              </a:spcAft>
              <a:buClr>
                <a:srgbClr val="0F2233"/>
              </a:buClr>
              <a:buSzPts val="1100"/>
              <a:buChar char="●"/>
            </a:pPr>
            <a:r>
              <a:rPr lang="en">
                <a:solidFill>
                  <a:srgbClr val="0F2233"/>
                </a:solidFill>
              </a:rPr>
              <a:t>Configure within container spec.</a:t>
            </a:r>
            <a:endParaRPr>
              <a:solidFill>
                <a:srgbClr val="0F2233"/>
              </a:solidFill>
            </a:endParaRPr>
          </a:p>
          <a:p>
            <a:pPr marL="457200" lvl="0" indent="-298450" algn="l" rtl="0">
              <a:spcBef>
                <a:spcPts val="0"/>
              </a:spcBef>
              <a:spcAft>
                <a:spcPts val="0"/>
              </a:spcAft>
              <a:buClr>
                <a:srgbClr val="0F2233"/>
              </a:buClr>
              <a:buSzPts val="1100"/>
              <a:buChar char="●"/>
            </a:pPr>
            <a:r>
              <a:rPr lang="en">
                <a:solidFill>
                  <a:srgbClr val="0F2233"/>
                </a:solidFill>
              </a:rPr>
              <a:t>Kubelet is carrying out the health checks </a:t>
            </a:r>
            <a:endParaRPr>
              <a:solidFill>
                <a:srgbClr val="0F2233"/>
              </a:solidFill>
            </a:endParaRPr>
          </a:p>
          <a:p>
            <a:pPr marL="457200" lvl="0" indent="-298450" algn="l" rtl="0">
              <a:spcBef>
                <a:spcPts val="0"/>
              </a:spcBef>
              <a:spcAft>
                <a:spcPts val="0"/>
              </a:spcAft>
              <a:buClr>
                <a:srgbClr val="0F2233"/>
              </a:buClr>
              <a:buSzPts val="1100"/>
              <a:buChar char="●"/>
            </a:pPr>
            <a:r>
              <a:rPr lang="en">
                <a:solidFill>
                  <a:srgbClr val="0F2233"/>
                </a:solidFill>
              </a:rPr>
              <a:t>Customizable by intervals of times</a:t>
            </a:r>
            <a:endParaRPr sz="1200">
              <a:solidFill>
                <a:srgbClr val="0F2233"/>
              </a:solidFill>
              <a:highlight>
                <a:schemeClr val="lt1"/>
              </a:highlight>
              <a:latin typeface="Roboto"/>
              <a:ea typeface="Roboto"/>
              <a:cs typeface="Roboto"/>
              <a:sym typeface="Roboto"/>
            </a:endParaRPr>
          </a:p>
          <a:p>
            <a:pPr marL="457200" lvl="0" indent="-298450" algn="l" rtl="0">
              <a:lnSpc>
                <a:spcPct val="115000"/>
              </a:lnSpc>
              <a:spcBef>
                <a:spcPts val="0"/>
              </a:spcBef>
              <a:spcAft>
                <a:spcPts val="0"/>
              </a:spcAft>
              <a:buClr>
                <a:srgbClr val="0F2233"/>
              </a:buClr>
              <a:buSzPts val="1100"/>
              <a:buChar char="●"/>
            </a:pPr>
            <a:r>
              <a:rPr lang="en" sz="1200">
                <a:solidFill>
                  <a:srgbClr val="0F2233"/>
                </a:solidFill>
                <a:highlight>
                  <a:schemeClr val="lt1"/>
                </a:highlight>
                <a:latin typeface="Roboto"/>
                <a:ea typeface="Roboto"/>
                <a:cs typeface="Roboto"/>
                <a:sym typeface="Roboto"/>
              </a:rPr>
              <a:t>Fix Deadlocks </a:t>
            </a:r>
            <a:endParaRPr b="1">
              <a:solidFill>
                <a:srgbClr val="0F2233"/>
              </a:solidFill>
            </a:endParaRPr>
          </a:p>
          <a:p>
            <a:pPr marL="0" lvl="0" indent="0" algn="l" rtl="0">
              <a:spcBef>
                <a:spcPts val="0"/>
              </a:spcBef>
              <a:spcAft>
                <a:spcPts val="0"/>
              </a:spcAft>
              <a:buNone/>
            </a:pPr>
            <a:endParaRPr>
              <a:solidFill>
                <a:schemeClr val="dk1"/>
              </a:solidFill>
            </a:endParaRPr>
          </a:p>
        </p:txBody>
      </p:sp>
      <p:sp>
        <p:nvSpPr>
          <p:cNvPr id="647" name="Google Shape;647;g766ecbbf0e_1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212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766ecbbf0e_1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b="1">
                <a:solidFill>
                  <a:srgbClr val="0F2233"/>
                </a:solidFill>
              </a:rPr>
              <a:t>Readiness probe: </a:t>
            </a:r>
            <a:r>
              <a:rPr lang="en" sz="1200">
                <a:solidFill>
                  <a:srgbClr val="0F2233"/>
                </a:solidFill>
                <a:highlight>
                  <a:schemeClr val="lt1"/>
                </a:highlight>
                <a:latin typeface="Roboto"/>
                <a:ea typeface="Roboto"/>
                <a:cs typeface="Roboto"/>
                <a:sym typeface="Roboto"/>
              </a:rPr>
              <a:t>Sometimes, applications are temporarily unable to serve traffic. For example, an application might need to load large data or configuration files during startup. In such cases, you don’t want to kill the application, but you don’t want to send it requests either. Kubernetes provides readiness probes to detect and mitigate these situations. A pod with containers reporting that they are not ready does not receive traffic through Kubernetes Services.</a:t>
            </a:r>
            <a:endParaRPr sz="1200">
              <a:solidFill>
                <a:srgbClr val="0F2233"/>
              </a:solidFill>
              <a:highlight>
                <a:schemeClr val="lt1"/>
              </a:highlight>
              <a:latin typeface="Roboto"/>
              <a:ea typeface="Roboto"/>
              <a:cs typeface="Roboto"/>
              <a:sym typeface="Roboto"/>
            </a:endParaRPr>
          </a:p>
          <a:p>
            <a:pPr marL="457200" lvl="0" indent="-298450" algn="l" rtl="0">
              <a:lnSpc>
                <a:spcPct val="175000"/>
              </a:lnSpc>
              <a:spcBef>
                <a:spcPts val="800"/>
              </a:spcBef>
              <a:spcAft>
                <a:spcPts val="0"/>
              </a:spcAft>
              <a:buClr>
                <a:schemeClr val="dk1"/>
              </a:buClr>
              <a:buSzPts val="1100"/>
              <a:buChar char="●"/>
            </a:pPr>
            <a:r>
              <a:rPr lang="en" sz="1200">
                <a:solidFill>
                  <a:srgbClr val="0F2233"/>
                </a:solidFill>
                <a:highlight>
                  <a:schemeClr val="lt1"/>
                </a:highlight>
                <a:latin typeface="Roboto"/>
                <a:ea typeface="Roboto"/>
                <a:cs typeface="Roboto"/>
                <a:sym typeface="Roboto"/>
              </a:rPr>
              <a:t>Readiness probes are configured similarly to liveness probes. The only difference is that you use the </a:t>
            </a:r>
            <a:r>
              <a:rPr lang="en" sz="1050" b="1">
                <a:solidFill>
                  <a:srgbClr val="303030"/>
                </a:solidFill>
                <a:highlight>
                  <a:srgbClr val="F7F7F7"/>
                </a:highlight>
                <a:latin typeface="Roboto Mono"/>
                <a:ea typeface="Roboto Mono"/>
                <a:cs typeface="Roboto Mono"/>
                <a:sym typeface="Roboto Mono"/>
              </a:rPr>
              <a:t>readinessProbe</a:t>
            </a:r>
            <a:r>
              <a:rPr lang="en" sz="1200">
                <a:solidFill>
                  <a:srgbClr val="0F2233"/>
                </a:solidFill>
                <a:highlight>
                  <a:schemeClr val="lt1"/>
                </a:highlight>
                <a:latin typeface="Roboto"/>
                <a:ea typeface="Roboto"/>
                <a:cs typeface="Roboto"/>
                <a:sym typeface="Roboto"/>
              </a:rPr>
              <a:t> field instead of the </a:t>
            </a:r>
            <a:r>
              <a:rPr lang="en" sz="1050" b="1">
                <a:solidFill>
                  <a:srgbClr val="303030"/>
                </a:solidFill>
                <a:highlight>
                  <a:srgbClr val="F7F7F7"/>
                </a:highlight>
                <a:latin typeface="Roboto Mono"/>
                <a:ea typeface="Roboto Mono"/>
                <a:cs typeface="Roboto Mono"/>
                <a:sym typeface="Roboto Mono"/>
              </a:rPr>
              <a:t>livenessProbe</a:t>
            </a:r>
            <a:r>
              <a:rPr lang="en" sz="1200">
                <a:solidFill>
                  <a:srgbClr val="0F2233"/>
                </a:solidFill>
                <a:highlight>
                  <a:schemeClr val="lt1"/>
                </a:highlight>
                <a:latin typeface="Roboto"/>
                <a:ea typeface="Roboto"/>
                <a:cs typeface="Roboto"/>
                <a:sym typeface="Roboto"/>
              </a:rPr>
              <a:t> field.</a:t>
            </a:r>
            <a:endParaRPr sz="1200">
              <a:solidFill>
                <a:srgbClr val="0F2233"/>
              </a:solidFill>
              <a:highlight>
                <a:schemeClr val="lt1"/>
              </a:highlight>
              <a:latin typeface="Roboto"/>
              <a:ea typeface="Roboto"/>
              <a:cs typeface="Roboto"/>
              <a:sym typeface="Roboto"/>
            </a:endParaRPr>
          </a:p>
          <a:p>
            <a:pPr marL="457200" lvl="0" indent="-304800" algn="l" rtl="0">
              <a:spcBef>
                <a:spcPts val="0"/>
              </a:spcBef>
              <a:spcAft>
                <a:spcPts val="0"/>
              </a:spcAft>
              <a:buClr>
                <a:srgbClr val="0F2233"/>
              </a:buClr>
              <a:buSzPts val="1200"/>
              <a:buFont typeface="Roboto"/>
              <a:buChar char="●"/>
            </a:pPr>
            <a:r>
              <a:rPr lang="en">
                <a:solidFill>
                  <a:srgbClr val="0F2233"/>
                </a:solidFill>
              </a:rPr>
              <a:t>Kubelet is carrying out the health checks </a:t>
            </a:r>
            <a:endParaRPr sz="1200">
              <a:solidFill>
                <a:srgbClr val="0F2233"/>
              </a:solidFill>
              <a:highlight>
                <a:schemeClr val="lt1"/>
              </a:highlight>
              <a:latin typeface="Roboto"/>
              <a:ea typeface="Roboto"/>
              <a:cs typeface="Roboto"/>
              <a:sym typeface="Roboto"/>
            </a:endParaRPr>
          </a:p>
          <a:p>
            <a:pPr marL="457200" lvl="0" indent="-298450" algn="l" rtl="0">
              <a:spcBef>
                <a:spcPts val="0"/>
              </a:spcBef>
              <a:spcAft>
                <a:spcPts val="0"/>
              </a:spcAft>
              <a:buClr>
                <a:srgbClr val="0F2233"/>
              </a:buClr>
              <a:buSzPts val="1100"/>
              <a:buChar char="●"/>
            </a:pPr>
            <a:r>
              <a:rPr lang="en">
                <a:solidFill>
                  <a:srgbClr val="0F2233"/>
                </a:solidFill>
              </a:rPr>
              <a:t>Customizable by intervals of times</a:t>
            </a:r>
            <a:endParaRPr>
              <a:solidFill>
                <a:srgbClr val="0F2233"/>
              </a:solidFill>
            </a:endParaRPr>
          </a:p>
          <a:p>
            <a:pPr marL="457200" lvl="0" indent="-298450" algn="l" rtl="0">
              <a:spcBef>
                <a:spcPts val="0"/>
              </a:spcBef>
              <a:spcAft>
                <a:spcPts val="0"/>
              </a:spcAft>
              <a:buClr>
                <a:srgbClr val="0F2233"/>
              </a:buClr>
              <a:buSzPts val="1100"/>
              <a:buChar char="●"/>
            </a:pPr>
            <a:r>
              <a:rPr lang="en">
                <a:solidFill>
                  <a:srgbClr val="0F2233"/>
                </a:solidFill>
              </a:rPr>
              <a:t>Configure within container spec.</a:t>
            </a:r>
            <a:endParaRPr>
              <a:solidFill>
                <a:srgbClr val="0F2233"/>
              </a:solidFill>
            </a:endParaRPr>
          </a:p>
          <a:p>
            <a:pPr marL="0" lvl="0" indent="0" algn="l" rtl="0">
              <a:spcBef>
                <a:spcPts val="0"/>
              </a:spcBef>
              <a:spcAft>
                <a:spcPts val="0"/>
              </a:spcAft>
              <a:buNone/>
            </a:pPr>
            <a:endParaRPr b="1">
              <a:solidFill>
                <a:srgbClr val="0F2233"/>
              </a:solidFill>
            </a:endParaRPr>
          </a:p>
        </p:txBody>
      </p:sp>
      <p:sp>
        <p:nvSpPr>
          <p:cNvPr id="655" name="Google Shape;655;g766ecbbf0e_1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056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766ecbbf0e_1_1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F2233"/>
              </a:buClr>
              <a:buSzPts val="1100"/>
              <a:buFont typeface="Arial"/>
              <a:buNone/>
            </a:pPr>
            <a:r>
              <a:rPr lang="en">
                <a:solidFill>
                  <a:srgbClr val="0F2233"/>
                </a:solidFill>
              </a:rPr>
              <a:t>Kube-dns has been replaced with CoreDns in newer version of Kubernetes.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For service discovery in Kubernetes there are a couple things you can make use of for service discovery. The easiest and most common usage is via dns. Refer to the dns entry for the svc endpoint and then traffic will automatically be routed to any live and ready pods.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For more advanced scenarios you could be listening to pod and service events and dynamically updating configuration in a configuration management database.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rgbClr val="0F2233"/>
              </a:solidFill>
            </a:endParaRPr>
          </a:p>
        </p:txBody>
      </p:sp>
      <p:sp>
        <p:nvSpPr>
          <p:cNvPr id="663" name="Google Shape;663;g766ecbbf0e_1_1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8190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66ecbbf0e_1_1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Google Shape;682;g766ecbbf0e_1_13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g766ecbbf0e_1_13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101723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66ecbbf0e_1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766ecbbf0e_1_4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766ecbbf0e_1_4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489838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66ecbbf0e_1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F2233"/>
              </a:solidFill>
            </a:endParaRPr>
          </a:p>
        </p:txBody>
      </p:sp>
      <p:sp>
        <p:nvSpPr>
          <p:cNvPr id="688" name="Google Shape;688;g766ecbbf0e_1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708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766ecbbf0e_1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F2233"/>
              </a:solidFill>
            </a:endParaRPr>
          </a:p>
        </p:txBody>
      </p:sp>
      <p:sp>
        <p:nvSpPr>
          <p:cNvPr id="698" name="Google Shape;698;g766ecbbf0e_1_1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1179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66ecbbf0e_1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Kubernetes is heavily influenced by Google’s Borg system</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Original Google code name was Project Seven for Star Trek </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Released in 2015 when Google partnered with Linux foundation to form CNCF</a:t>
            </a:r>
            <a:endParaRPr sz="18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Often called K8s which is a Numeronym</a:t>
            </a:r>
            <a:endParaRPr sz="1800">
              <a:solidFill>
                <a:schemeClr val="dk1"/>
              </a:solidFill>
              <a:latin typeface="Roboto"/>
              <a:ea typeface="Roboto"/>
              <a:cs typeface="Roboto"/>
              <a:sym typeface="Roboto"/>
            </a:endParaRPr>
          </a:p>
          <a:p>
            <a:pPr marL="914400" lvl="1" indent="-317500" algn="l" rtl="0">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K[ubernete]s →  K[8]s → K8s (pronounced “Kates”) </a:t>
            </a:r>
            <a:endParaRPr sz="1400">
              <a:solidFill>
                <a:schemeClr val="dk1"/>
              </a:solidFill>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Kubernetes - Greek for helmsman or pilot</a:t>
            </a:r>
            <a:endParaRPr>
              <a:solidFill>
                <a:schemeClr val="dk1"/>
              </a:solidFill>
            </a:endParaRPr>
          </a:p>
        </p:txBody>
      </p:sp>
      <p:sp>
        <p:nvSpPr>
          <p:cNvPr id="207" name="Google Shape;207;g766ecbbf0e_1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3157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66ecbbf0e_1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Software evolution have changed over the time. This evolution has been moving from applications running on a dedicated server or a VM to applications split up in micro applications running on containers in order to improve the Software practices.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parallel Systems and Tools have been also changing in order to help to manage this new container world and then is when  the concept of container orchestrator come up.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One of the most important container orchestrator distributions out there is Kubernetes which is an open-source system for automating deployment, scaling and management of containerized applications.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a simple words, Kubernetes is a system to manage containers.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 am sure that you heard </a:t>
            </a:r>
            <a:r>
              <a:rPr lang="en">
                <a:solidFill>
                  <a:srgbClr val="0F2233"/>
                </a:solidFill>
              </a:rPr>
              <a:t>nowadays </a:t>
            </a:r>
            <a:r>
              <a:rPr lang="en">
                <a:solidFill>
                  <a:schemeClr val="dk1"/>
                </a:solidFill>
              </a:rPr>
              <a:t>about a buzzword:Cloud Native, and many of you are wondering the relation of Cloud Native  with Kubernetes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Extra notes:</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Why pick Kubernetes?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rgbClr val="0F2233"/>
                </a:solidFill>
              </a:rPr>
              <a:t>Kubernetes has become the default choice for container orchestration</a:t>
            </a:r>
            <a:endParaRPr>
              <a:solidFill>
                <a:srgbClr val="0F2233"/>
              </a:solidFill>
            </a:endParaRPr>
          </a:p>
          <a:p>
            <a:pPr marL="0" lvl="0" indent="0" algn="l" rtl="0">
              <a:spcBef>
                <a:spcPts val="0"/>
              </a:spcBef>
              <a:spcAft>
                <a:spcPts val="0"/>
              </a:spcAft>
              <a:buClr>
                <a:schemeClr val="dk1"/>
              </a:buClr>
              <a:buSzPts val="1100"/>
              <a:buFont typeface="Arial"/>
              <a:buNone/>
            </a:pPr>
            <a:r>
              <a:rPr lang="en">
                <a:solidFill>
                  <a:srgbClr val="0F2233"/>
                </a:solidFill>
              </a:rPr>
              <a:t>Cloud Native Computing Foundation (CNCF) formed of the top tech open sources foundation in the world has backed Kubernetes and it is the first CNCF graduated project </a:t>
            </a:r>
            <a:endParaRPr>
              <a:solidFill>
                <a:srgbClr val="0F2233"/>
              </a:solidFill>
            </a:endParaRPr>
          </a:p>
          <a:p>
            <a:pPr marL="0" lvl="0" indent="0" algn="l" rtl="0">
              <a:spcBef>
                <a:spcPts val="0"/>
              </a:spcBef>
              <a:spcAft>
                <a:spcPts val="0"/>
              </a:spcAft>
              <a:buClr>
                <a:schemeClr val="dk1"/>
              </a:buClr>
              <a:buSzPts val="1100"/>
              <a:buFont typeface="Arial"/>
              <a:buNone/>
            </a:pPr>
            <a:r>
              <a:rPr lang="en">
                <a:solidFill>
                  <a:srgbClr val="0F2233"/>
                </a:solidFill>
              </a:rPr>
              <a:t>Google trends shows that it is the most popular searched container orchestrator</a:t>
            </a:r>
            <a:endParaRPr>
              <a:solidFill>
                <a:srgbClr val="0F2233"/>
              </a:solidFill>
            </a:endParaRPr>
          </a:p>
          <a:p>
            <a:pPr marL="0" lvl="0" indent="0" algn="l" rtl="0">
              <a:spcBef>
                <a:spcPts val="0"/>
              </a:spcBef>
              <a:spcAft>
                <a:spcPts val="0"/>
              </a:spcAft>
              <a:buClr>
                <a:schemeClr val="dk1"/>
              </a:buClr>
              <a:buSzPts val="1100"/>
              <a:buFont typeface="Arial"/>
              <a:buNone/>
            </a:pPr>
            <a:r>
              <a:rPr lang="en">
                <a:solidFill>
                  <a:srgbClr val="0F2233"/>
                </a:solidFill>
              </a:rPr>
              <a:t>Has been based on 15 years of experience running production workloads at google</a:t>
            </a:r>
            <a:endParaRPr/>
          </a:p>
        </p:txBody>
      </p:sp>
      <p:sp>
        <p:nvSpPr>
          <p:cNvPr id="225" name="Google Shape;225;g766ecbbf0e_1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966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66ecbbf0e_1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766ecbbf0e_1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0198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66ecbbf0e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Kubernetes has become the default choice for container orchestration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Cloud Native Computing Foundation formed of the top tech companies in the world has backed Kubernetes and it is the first CNCF graduated project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Google trends shows that it is the most popular searched container orchestrator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Has been based on 15 years of experience running production workloads at google</a:t>
            </a:r>
            <a:endParaRPr/>
          </a:p>
        </p:txBody>
      </p:sp>
      <p:sp>
        <p:nvSpPr>
          <p:cNvPr id="237" name="Google Shape;237;g766ecbbf0e_1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4598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66ecbbf0e_1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766ecbbf0e_1_5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766ecbbf0e_1_5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16899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66ecbbf0e_1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4325" algn="l" rtl="0">
              <a:spcBef>
                <a:spcPts val="0"/>
              </a:spcBef>
              <a:spcAft>
                <a:spcPts val="0"/>
              </a:spcAft>
              <a:buClr>
                <a:schemeClr val="dk1"/>
              </a:buClr>
              <a:buSzPts val="1350"/>
              <a:buFont typeface="Helvetica Neue"/>
              <a:buChar char="●"/>
            </a:pPr>
            <a:r>
              <a:rPr lang="en" sz="1350" b="1">
                <a:solidFill>
                  <a:schemeClr val="dk1"/>
                </a:solidFill>
                <a:latin typeface="Helvetica Neue"/>
                <a:ea typeface="Helvetica Neue"/>
                <a:cs typeface="Helvetica Neue"/>
                <a:sym typeface="Helvetica Neue"/>
              </a:rPr>
              <a:t>Container Runtime</a:t>
            </a:r>
            <a:r>
              <a:rPr lang="en" sz="1350">
                <a:solidFill>
                  <a:schemeClr val="dk1"/>
                </a:solidFill>
                <a:latin typeface="Helvetica Neue"/>
                <a:ea typeface="Helvetica Neue"/>
                <a:cs typeface="Helvetica Neue"/>
                <a:sym typeface="Helvetica Neue"/>
              </a:rPr>
              <a:t> is wrapping runc(libcontainer) in order to create containers </a:t>
            </a:r>
            <a:endParaRPr sz="1350">
              <a:solidFill>
                <a:schemeClr val="dk1"/>
              </a:solidFill>
              <a:latin typeface="Helvetica Neue"/>
              <a:ea typeface="Helvetica Neue"/>
              <a:cs typeface="Helvetica Neue"/>
              <a:sym typeface="Helvetica Neue"/>
            </a:endParaRPr>
          </a:p>
          <a:p>
            <a:pPr marL="457200" lvl="0" indent="-314325" algn="l" rtl="0">
              <a:spcBef>
                <a:spcPts val="0"/>
              </a:spcBef>
              <a:spcAft>
                <a:spcPts val="0"/>
              </a:spcAft>
              <a:buClr>
                <a:schemeClr val="dk1"/>
              </a:buClr>
              <a:buSzPts val="1350"/>
              <a:buFont typeface="Helvetica Neue"/>
              <a:buChar char="●"/>
            </a:pPr>
            <a:r>
              <a:rPr lang="en" sz="1350">
                <a:solidFill>
                  <a:schemeClr val="dk1"/>
                </a:solidFill>
                <a:latin typeface="Helvetica Neue"/>
                <a:ea typeface="Helvetica Neue"/>
                <a:cs typeface="Helvetica Neue"/>
                <a:sym typeface="Helvetica Neue"/>
              </a:rPr>
              <a:t>Cgroup: Allow you to allocate resources such as CPU, Memory, Network bandwidth, disk bandwidth and so on among groups in order to create sub-systems.</a:t>
            </a:r>
            <a:endParaRPr sz="1350">
              <a:solidFill>
                <a:schemeClr val="dk1"/>
              </a:solidFill>
              <a:latin typeface="Helvetica Neue"/>
              <a:ea typeface="Helvetica Neue"/>
              <a:cs typeface="Helvetica Neue"/>
              <a:sym typeface="Helvetica Neue"/>
            </a:endParaRPr>
          </a:p>
          <a:p>
            <a:pPr marL="457200" lvl="0" indent="-314325" algn="l" rtl="0">
              <a:spcBef>
                <a:spcPts val="0"/>
              </a:spcBef>
              <a:spcAft>
                <a:spcPts val="0"/>
              </a:spcAft>
              <a:buClr>
                <a:schemeClr val="dk1"/>
              </a:buClr>
              <a:buSzPts val="1350"/>
              <a:buFont typeface="Helvetica Neue"/>
              <a:buChar char="●"/>
            </a:pPr>
            <a:r>
              <a:rPr lang="en" sz="1350">
                <a:solidFill>
                  <a:schemeClr val="dk1"/>
                </a:solidFill>
                <a:latin typeface="Helvetica Neue"/>
                <a:ea typeface="Helvetica Neue"/>
                <a:cs typeface="Helvetica Neue"/>
                <a:sym typeface="Helvetica Neue"/>
              </a:rPr>
              <a:t>Namespaces: It’s a kernel mechanism Limit what you can use and see. A process is associated with a namespace and can only see or use the resources associated with that namespace.E.g limit visibility to certain network interfaces, user IDs or filesystem mounts </a:t>
            </a:r>
            <a:endParaRPr sz="1350">
              <a:solidFill>
                <a:schemeClr val="dk1"/>
              </a:solidFill>
              <a:latin typeface="Helvetica Neue"/>
              <a:ea typeface="Helvetica Neue"/>
              <a:cs typeface="Helvetica Neue"/>
              <a:sym typeface="Helvetica Neue"/>
            </a:endParaRPr>
          </a:p>
          <a:p>
            <a:pPr marL="457200" lvl="0" indent="-314325" algn="l" rtl="0">
              <a:spcBef>
                <a:spcPts val="0"/>
              </a:spcBef>
              <a:spcAft>
                <a:spcPts val="0"/>
              </a:spcAft>
              <a:buClr>
                <a:schemeClr val="dk1"/>
              </a:buClr>
              <a:buSzPts val="1350"/>
              <a:buFont typeface="Helvetica Neue"/>
              <a:buChar char="●"/>
            </a:pPr>
            <a:r>
              <a:rPr lang="en" sz="1350">
                <a:solidFill>
                  <a:schemeClr val="dk1"/>
                </a:solidFill>
                <a:latin typeface="Helvetica Neue"/>
                <a:ea typeface="Helvetica Neue"/>
                <a:cs typeface="Helvetica Neue"/>
                <a:sym typeface="Helvetica Neue"/>
              </a:rPr>
              <a:t>Capabilities: They are privileges. E.g Change hostname</a:t>
            </a:r>
            <a:endParaRPr>
              <a:solidFill>
                <a:schemeClr val="dk1"/>
              </a:solidFill>
            </a:endParaRPr>
          </a:p>
        </p:txBody>
      </p:sp>
      <p:sp>
        <p:nvSpPr>
          <p:cNvPr id="256" name="Google Shape;256;g766ecbbf0e_1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7829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dirty="0"/>
          </a:p>
        </p:txBody>
      </p:sp>
      <p:pic>
        <p:nvPicPr>
          <p:cNvPr id="7" name="Picture 6" descr="A close up of a sign&#10;&#10;Description automatically generated">
            <a:extLst>
              <a:ext uri="{FF2B5EF4-FFF2-40B4-BE49-F238E27FC236}">
                <a16:creationId xmlns:a16="http://schemas.microsoft.com/office/drawing/2014/main" id="{1D4240BE-E657-C948-923C-FF05E3325E86}"/>
              </a:ext>
            </a:extLst>
          </p:cNvPr>
          <p:cNvPicPr>
            <a:picLocks noChangeAspect="1"/>
          </p:cNvPicPr>
          <p:nvPr userDrawn="1"/>
        </p:nvPicPr>
        <p:blipFill>
          <a:blip r:embed="rId3"/>
          <a:stretch>
            <a:fillRect/>
          </a:stretch>
        </p:blipFill>
        <p:spPr>
          <a:xfrm>
            <a:off x="-1" y="2526795"/>
            <a:ext cx="5225387" cy="2241973"/>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F803E1A9-0F5C-F946-934E-4D26EA4F9993}"/>
              </a:ext>
            </a:extLst>
          </p:cNvPr>
          <p:cNvPicPr>
            <a:picLocks noChangeAspect="1"/>
          </p:cNvPicPr>
          <p:nvPr userDrawn="1"/>
        </p:nvPicPr>
        <p:blipFill>
          <a:blip r:embed="rId4"/>
          <a:stretch>
            <a:fillRect/>
          </a:stretch>
        </p:blipFill>
        <p:spPr>
          <a:xfrm>
            <a:off x="0" y="5126666"/>
            <a:ext cx="7781186" cy="1148900"/>
          </a:xfrm>
          <a:prstGeom prst="rect">
            <a:avLst/>
          </a:prstGeom>
        </p:spPr>
      </p:pic>
      <p:sp>
        <p:nvSpPr>
          <p:cNvPr id="12" name="Title 1"/>
          <p:cNvSpPr>
            <a:spLocks noGrp="1"/>
          </p:cNvSpPr>
          <p:nvPr>
            <p:ph type="ctrTitle" hasCustomPrompt="1"/>
          </p:nvPr>
        </p:nvSpPr>
        <p:spPr>
          <a:xfrm>
            <a:off x="752354" y="5500930"/>
            <a:ext cx="6604892" cy="366279"/>
          </a:xfrm>
          <a:prstGeom prst="rect">
            <a:avLst/>
          </a:prstGeom>
        </p:spPr>
        <p:txBody>
          <a:bodyPr anchor="b">
            <a:noAutofit/>
          </a:bodyPr>
          <a:lstStyle>
            <a:lvl1pPr algn="l">
              <a:lnSpc>
                <a:spcPct val="80000"/>
              </a:lnSpc>
              <a:defRPr sz="2400" b="1" spc="150" baseline="0">
                <a:solidFill>
                  <a:schemeClr val="bg1"/>
                </a:solidFill>
              </a:defRPr>
            </a:lvl1pPr>
          </a:lstStyle>
          <a:p>
            <a:r>
              <a:rPr lang="en-US" dirty="0"/>
              <a:t>First Name last Name</a:t>
            </a:r>
          </a:p>
        </p:txBody>
      </p:sp>
      <p:sp>
        <p:nvSpPr>
          <p:cNvPr id="13" name="Subtitle 2"/>
          <p:cNvSpPr>
            <a:spLocks noGrp="1"/>
          </p:cNvSpPr>
          <p:nvPr>
            <p:ph type="subTitle" idx="1" hasCustomPrompt="1"/>
          </p:nvPr>
        </p:nvSpPr>
        <p:spPr>
          <a:xfrm>
            <a:off x="752353" y="5923432"/>
            <a:ext cx="6604891" cy="285819"/>
          </a:xfrm>
        </p:spPr>
        <p:txBody>
          <a:bodyPr anchor="t">
            <a:noAutofit/>
          </a:bodyPr>
          <a:lstStyle>
            <a:lvl1pPr marL="0" indent="0" algn="l">
              <a:buNone/>
              <a:defRPr sz="1800" spc="8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Title</a:t>
            </a:r>
          </a:p>
        </p:txBody>
      </p:sp>
      <p:pic>
        <p:nvPicPr>
          <p:cNvPr id="11" name="Picture 10">
            <a:extLst>
              <a:ext uri="{FF2B5EF4-FFF2-40B4-BE49-F238E27FC236}">
                <a16:creationId xmlns:a16="http://schemas.microsoft.com/office/drawing/2014/main" id="{021F5999-B036-284F-A4E1-7B04B29266A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29852" y="307535"/>
            <a:ext cx="2434395" cy="487417"/>
          </a:xfrm>
          <a:prstGeom prst="rect">
            <a:avLst/>
          </a:prstGeom>
        </p:spPr>
      </p:pic>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248726"/>
            <a:ext cx="5361709" cy="4572000"/>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512965" y="1248726"/>
            <a:ext cx="5361709" cy="4572000"/>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p:nvPr>
        </p:nvSpPr>
        <p:spPr>
          <a:xfrm>
            <a:off x="329852" y="327666"/>
            <a:ext cx="11544822" cy="430887"/>
          </a:xfrm>
          <a:prstGeom prst="rect">
            <a:avLst/>
          </a:prstGeom>
        </p:spPr>
        <p:txBody>
          <a:bodyPr vert="horz" lIns="0" tIns="0" rIns="0" bIns="0" rtlCol="0" anchor="t">
            <a:noAutofit/>
          </a:bodyPr>
          <a:lstStyle/>
          <a:p>
            <a:pPr lvl="0"/>
            <a:r>
              <a:rPr lang="en-US" dirty="0"/>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29852" y="1267944"/>
            <a:ext cx="5327704" cy="276999"/>
          </a:xfrm>
        </p:spPr>
        <p:txBody>
          <a:bodyPr anchor="t" anchorCtr="0">
            <a:noAutofit/>
          </a:bodyPr>
          <a:lstStyle>
            <a:lvl1pPr marL="0" indent="0">
              <a:lnSpc>
                <a:spcPct val="100000"/>
              </a:lnSpc>
              <a:spcAft>
                <a:spcPts val="0"/>
              </a:spcAft>
              <a:buNone/>
              <a:defRPr sz="18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29852" y="1619250"/>
            <a:ext cx="5327704" cy="4642065"/>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526714" y="1267944"/>
            <a:ext cx="5347960" cy="276999"/>
          </a:xfrm>
        </p:spPr>
        <p:txBody>
          <a:bodyPr anchor="t" anchorCtr="0">
            <a:noAutofit/>
          </a:bodyPr>
          <a:lstStyle>
            <a:lvl1pPr marL="0" indent="0">
              <a:lnSpc>
                <a:spcPct val="100000"/>
              </a:lnSpc>
              <a:spcAft>
                <a:spcPts val="0"/>
              </a:spcAft>
              <a:buNone/>
              <a:defRPr sz="18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526714" y="1619250"/>
            <a:ext cx="5347960" cy="4642065"/>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Placeholder 1"/>
          <p:cNvSpPr>
            <a:spLocks noGrp="1"/>
          </p:cNvSpPr>
          <p:nvPr>
            <p:ph type="title"/>
          </p:nvPr>
        </p:nvSpPr>
        <p:spPr>
          <a:xfrm>
            <a:off x="329852" y="327666"/>
            <a:ext cx="11544822" cy="430887"/>
          </a:xfrm>
          <a:prstGeom prst="rect">
            <a:avLst/>
          </a:prstGeom>
        </p:spPr>
        <p:txBody>
          <a:bodyPr vert="horz" lIns="0" tIns="0" rIns="0" bIns="0" rtlCol="0" anchor="t">
            <a:noAutofit/>
          </a:bodyPr>
          <a:lstStyle/>
          <a:p>
            <a:pPr lvl="0"/>
            <a:r>
              <a:rPr lang="en-US" dirty="0"/>
              <a:t>Click to edit Master title style</a:t>
            </a:r>
          </a:p>
        </p:txBody>
      </p:sp>
      <p:sp>
        <p:nvSpPr>
          <p:cNvPr id="12"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Content and Imag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C3953B32-5941-5240-BE3B-FEA0D9D21B10}"/>
              </a:ext>
            </a:extLst>
          </p:cNvPr>
          <p:cNvSpPr>
            <a:spLocks noGrp="1"/>
          </p:cNvSpPr>
          <p:nvPr>
            <p:ph type="pic" sz="quarter" idx="12" hasCustomPrompt="1"/>
          </p:nvPr>
        </p:nvSpPr>
        <p:spPr>
          <a:xfrm>
            <a:off x="6089032" y="0"/>
            <a:ext cx="6102969" cy="6858000"/>
          </a:xfrm>
          <a:solidFill>
            <a:schemeClr val="bg1">
              <a:lumMod val="95000"/>
            </a:schemeClr>
          </a:solidFill>
          <a:ln>
            <a:noFill/>
          </a:ln>
        </p:spPr>
        <p:txBody>
          <a:bodyPr anchor="ctr"/>
          <a:lstStyle>
            <a:lvl1pPr marL="0" indent="0" algn="ctr">
              <a:buFontTx/>
              <a:buNone/>
              <a:defRPr/>
            </a:lvl1pPr>
          </a:lstStyle>
          <a:p>
            <a:r>
              <a:rPr lang="en-US" dirty="0"/>
              <a:t>Drag image here</a:t>
            </a:r>
          </a:p>
        </p:txBody>
      </p:sp>
      <p:sp>
        <p:nvSpPr>
          <p:cNvPr id="7" name="Content Placeholder 2">
            <a:extLst>
              <a:ext uri="{FF2B5EF4-FFF2-40B4-BE49-F238E27FC236}">
                <a16:creationId xmlns:a16="http://schemas.microsoft.com/office/drawing/2014/main" id="{FD668062-A57B-3B4F-87E9-5613F9D59DC8}"/>
              </a:ext>
            </a:extLst>
          </p:cNvPr>
          <p:cNvSpPr>
            <a:spLocks noGrp="1"/>
          </p:cNvSpPr>
          <p:nvPr>
            <p:ph sz="half" idx="1"/>
          </p:nvPr>
        </p:nvSpPr>
        <p:spPr>
          <a:xfrm>
            <a:off x="329852" y="1514944"/>
            <a:ext cx="5361709" cy="4572000"/>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01939D51-A82F-FA46-BAEC-FB3A979F935C}"/>
              </a:ext>
            </a:extLst>
          </p:cNvPr>
          <p:cNvSpPr>
            <a:spLocks noGrp="1"/>
          </p:cNvSpPr>
          <p:nvPr>
            <p:ph type="title"/>
          </p:nvPr>
        </p:nvSpPr>
        <p:spPr>
          <a:xfrm>
            <a:off x="329852" y="327666"/>
            <a:ext cx="5361709" cy="861774"/>
          </a:xfrm>
          <a:prstGeom prst="rect">
            <a:avLst/>
          </a:prstGeom>
        </p:spPr>
        <p:txBody>
          <a:bodyPr vert="horz" wrap="square" lIns="0" tIns="0" rIns="0" bIns="0" rtlCol="0" anchor="t">
            <a:noAutofit/>
          </a:bodyPr>
          <a:lstStyle/>
          <a:p>
            <a:pPr lvl="0"/>
            <a:r>
              <a:rPr lang="en-US" dirty="0"/>
              <a:t>Click to edit Master title style</a:t>
            </a:r>
          </a:p>
        </p:txBody>
      </p:sp>
    </p:spTree>
    <p:extLst>
      <p:ext uri="{BB962C8B-B14F-4D97-AF65-F5344CB8AC3E}">
        <p14:creationId xmlns:p14="http://schemas.microsoft.com/office/powerpoint/2010/main" val="3899652116"/>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
        <p:nvSpPr>
          <p:cNvPr id="10" name="Title Placeholder 1"/>
          <p:cNvSpPr>
            <a:spLocks noGrp="1"/>
          </p:cNvSpPr>
          <p:nvPr>
            <p:ph type="title"/>
          </p:nvPr>
        </p:nvSpPr>
        <p:spPr>
          <a:xfrm>
            <a:off x="329852" y="327666"/>
            <a:ext cx="11544822" cy="430887"/>
          </a:xfrm>
          <a:prstGeom prst="rect">
            <a:avLst/>
          </a:prstGeom>
        </p:spPr>
        <p:txBody>
          <a:bodyPr vert="horz" lIns="0" tIns="0" rIns="0" bIns="0" rtlCol="0" anchor="t">
            <a:noAutofit/>
          </a:bodyPr>
          <a:lstStyle/>
          <a:p>
            <a:pPr lvl="0"/>
            <a:r>
              <a:rPr lang="en-US" dirty="0"/>
              <a:t>Click to edit Master title style</a:t>
            </a: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Grey">
    <p:bg>
      <p:bgPr>
        <a:solidFill>
          <a:srgbClr val="F2F2F1"/>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dirty="0"/>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1-Title Slid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914400" y="5291030"/>
            <a:ext cx="10363200" cy="609170"/>
          </a:xfrm>
          <a:prstGeom prst="rect">
            <a:avLst/>
          </a:prstGeom>
        </p:spPr>
        <p:txBody>
          <a:bodyPr anchor="b">
            <a:noAutofit/>
          </a:bodyPr>
          <a:lstStyle>
            <a:lvl1pPr algn="ctr">
              <a:lnSpc>
                <a:spcPct val="80000"/>
              </a:lnSpc>
              <a:defRPr sz="3600" b="1" spc="150" baseline="0">
                <a:solidFill>
                  <a:schemeClr val="bg1"/>
                </a:solidFill>
                <a:effectLst>
                  <a:outerShdw blurRad="127000" algn="ctr" rotWithShape="0">
                    <a:prstClr val="black">
                      <a:alpha val="20000"/>
                    </a:prstClr>
                  </a:outerShdw>
                </a:effectLst>
              </a:defRPr>
            </a:lvl1pPr>
          </a:lstStyle>
          <a:p>
            <a:r>
              <a:rPr lang="en-US" dirty="0"/>
              <a:t>Click to edit Master title style</a:t>
            </a:r>
          </a:p>
        </p:txBody>
      </p:sp>
      <p:sp>
        <p:nvSpPr>
          <p:cNvPr id="13" name="Subtitle 2"/>
          <p:cNvSpPr>
            <a:spLocks noGrp="1"/>
          </p:cNvSpPr>
          <p:nvPr>
            <p:ph type="subTitle" idx="1"/>
          </p:nvPr>
        </p:nvSpPr>
        <p:spPr>
          <a:xfrm>
            <a:off x="914400" y="6005675"/>
            <a:ext cx="10363200" cy="741362"/>
          </a:xfrm>
        </p:spPr>
        <p:txBody>
          <a:bodyPr anchor="t">
            <a:normAutofit/>
          </a:bodyPr>
          <a:lstStyle>
            <a:lvl1pPr marL="0" indent="0" algn="ctr">
              <a:buNone/>
              <a:defRPr sz="2000" spc="80" baseline="0">
                <a:solidFill>
                  <a:schemeClr val="bg1"/>
                </a:solidFill>
                <a:effectLst>
                  <a:outerShdw blurRad="127000" algn="ctr" rotWithShape="0">
                    <a:prstClr val="black">
                      <a:alpha val="2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4"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dirty="0"/>
          </a:p>
        </p:txBody>
      </p:sp>
      <p:sp>
        <p:nvSpPr>
          <p:cNvPr id="6" name="Rectangle 5">
            <a:extLst>
              <a:ext uri="{FF2B5EF4-FFF2-40B4-BE49-F238E27FC236}">
                <a16:creationId xmlns:a16="http://schemas.microsoft.com/office/drawing/2014/main" id="{D85AF3F5-CE45-A349-8883-DCEBB9FDD60B}"/>
              </a:ext>
            </a:extLst>
          </p:cNvPr>
          <p:cNvSpPr/>
          <p:nvPr userDrawn="1"/>
        </p:nvSpPr>
        <p:spPr>
          <a:xfrm>
            <a:off x="5160488" y="6526596"/>
            <a:ext cx="1871026" cy="230832"/>
          </a:xfrm>
          <a:prstGeom prst="rect">
            <a:avLst/>
          </a:prstGeom>
        </p:spPr>
        <p:txBody>
          <a:bodyPr wrap="none">
            <a:spAutoFit/>
          </a:bodyPr>
          <a:lstStyle/>
          <a:p>
            <a:pPr algn="ctr"/>
            <a:r>
              <a:rPr lang="en-US" sz="900" cap="all" baseline="0" dirty="0">
                <a:solidFill>
                  <a:schemeClr val="bg1">
                    <a:lumMod val="95000"/>
                  </a:schemeClr>
                </a:solidFill>
                <a:latin typeface="Arial" panose="020B0604020202020204" pitchFamily="34" charset="0"/>
                <a:cs typeface="Arial" panose="020B0604020202020204" pitchFamily="34" charset="0"/>
              </a:rPr>
              <a:t>Confidential Information</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7361" y="340011"/>
            <a:ext cx="2024880" cy="405423"/>
          </a:xfrm>
          <a:prstGeom prst="rect">
            <a:avLst/>
          </a:prstGeom>
        </p:spPr>
      </p:pic>
    </p:spTree>
    <p:extLst>
      <p:ext uri="{BB962C8B-B14F-4D97-AF65-F5344CB8AC3E}">
        <p14:creationId xmlns:p14="http://schemas.microsoft.com/office/powerpoint/2010/main" val="1959440705"/>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02 Divi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1" y="307535"/>
            <a:ext cx="2011213" cy="402686"/>
          </a:xfrm>
          <a:prstGeom prst="rect">
            <a:avLst/>
          </a:prstGeom>
        </p:spPr>
      </p:pic>
      <p:sp>
        <p:nvSpPr>
          <p:cNvPr id="10" name="Rectangle 9">
            <a:extLst>
              <a:ext uri="{FF2B5EF4-FFF2-40B4-BE49-F238E27FC236}">
                <a16:creationId xmlns:a16="http://schemas.microsoft.com/office/drawing/2014/main" id="{B7397286-533F-2D42-9228-5180583BCA80}"/>
              </a:ext>
            </a:extLst>
          </p:cNvPr>
          <p:cNvSpPr/>
          <p:nvPr userDrawn="1"/>
        </p:nvSpPr>
        <p:spPr>
          <a:xfrm>
            <a:off x="5160488" y="6526596"/>
            <a:ext cx="1871026" cy="230832"/>
          </a:xfrm>
          <a:prstGeom prst="rect">
            <a:avLst/>
          </a:prstGeom>
        </p:spPr>
        <p:txBody>
          <a:bodyPr wrap="none">
            <a:spAutoFit/>
          </a:bodyPr>
          <a:lstStyle/>
          <a:p>
            <a:pPr algn="ctr"/>
            <a:r>
              <a:rPr lang="en-US" sz="900" cap="all" baseline="0" dirty="0">
                <a:solidFill>
                  <a:schemeClr val="accent2"/>
                </a:solidFill>
                <a:latin typeface="Arial" panose="020B0604020202020204" pitchFamily="34" charset="0"/>
                <a:cs typeface="Arial" panose="020B0604020202020204" pitchFamily="34" charset="0"/>
              </a:rPr>
              <a:t>Confidential Information</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64924" y="6272571"/>
            <a:ext cx="1262152" cy="178270"/>
          </a:xfrm>
          <a:prstGeom prst="rect">
            <a:avLst/>
          </a:prstGeom>
        </p:spPr>
      </p:pic>
    </p:spTree>
    <p:extLst>
      <p:ext uri="{BB962C8B-B14F-4D97-AF65-F5344CB8AC3E}">
        <p14:creationId xmlns:p14="http://schemas.microsoft.com/office/powerpoint/2010/main" val="2360762382"/>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609600" y="0"/>
            <a:ext cx="10972800" cy="9964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Clr>
                <a:schemeClr val="accent1"/>
              </a:buClr>
              <a:buSzPts val="2100"/>
              <a:buFont typeface="Arial"/>
              <a:buNone/>
              <a:defRPr sz="2800" b="1" i="0" u="none" strike="noStrike" cap="none">
                <a:solidFill>
                  <a:schemeClr val="accent1"/>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130" name="Google Shape;130;p25"/>
          <p:cNvSpPr txBox="1">
            <a:spLocks noGrp="1"/>
          </p:cNvSpPr>
          <p:nvPr>
            <p:ph type="body" idx="1"/>
          </p:nvPr>
        </p:nvSpPr>
        <p:spPr>
          <a:xfrm>
            <a:off x="609600" y="1105033"/>
            <a:ext cx="10972800" cy="5329600"/>
          </a:xfrm>
          <a:prstGeom prst="rect">
            <a:avLst/>
          </a:prstGeom>
          <a:noFill/>
          <a:ln>
            <a:noFill/>
          </a:ln>
        </p:spPr>
        <p:txBody>
          <a:bodyPr spcFirstLastPara="1" wrap="square" lIns="68575" tIns="34275" rIns="68575" bIns="34275" anchor="t" anchorCtr="0">
            <a:noAutofit/>
          </a:bodyPr>
          <a:lstStyle>
            <a:lvl1pPr marL="609585" marR="0" lvl="0" indent="-457189" algn="l" rtl="0">
              <a:spcBef>
                <a:spcPts val="933"/>
              </a:spcBef>
              <a:spcAft>
                <a:spcPts val="0"/>
              </a:spcAft>
              <a:buClr>
                <a:schemeClr val="accent1"/>
              </a:buClr>
              <a:buSzPts val="1800"/>
              <a:buFont typeface="Merriweather Sans"/>
              <a:buChar char="▪"/>
              <a:defRPr sz="2400" b="0" i="0" u="none" strike="noStrike" cap="none">
                <a:solidFill>
                  <a:srgbClr val="000000"/>
                </a:solidFill>
                <a:latin typeface="Arial"/>
                <a:ea typeface="Arial"/>
                <a:cs typeface="Arial"/>
                <a:sym typeface="Arial"/>
              </a:defRPr>
            </a:lvl1pPr>
            <a:lvl2pPr marL="1219170" marR="0" lvl="1" indent="-380990" algn="l" rtl="0">
              <a:spcBef>
                <a:spcPts val="400"/>
              </a:spcBef>
              <a:spcAft>
                <a:spcPts val="0"/>
              </a:spcAft>
              <a:buClr>
                <a:schemeClr val="accent1"/>
              </a:buClr>
              <a:buSzPts val="900"/>
              <a:buFont typeface="Merriweather Sans"/>
              <a:buChar char="￭"/>
              <a:defRPr sz="2000" b="0" i="0" u="none" strike="noStrike" cap="none">
                <a:solidFill>
                  <a:srgbClr val="000000"/>
                </a:solidFill>
                <a:latin typeface="Arial"/>
                <a:ea typeface="Arial"/>
                <a:cs typeface="Arial"/>
                <a:sym typeface="Arial"/>
              </a:defRPr>
            </a:lvl2pPr>
            <a:lvl3pPr marL="1828754" marR="0" lvl="2" indent="-423323" algn="l" rtl="0">
              <a:spcBef>
                <a:spcPts val="400"/>
              </a:spcBef>
              <a:spcAft>
                <a:spcPts val="0"/>
              </a:spcAft>
              <a:buClr>
                <a:schemeClr val="accent1"/>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397923" algn="l" rtl="0">
              <a:spcBef>
                <a:spcPts val="267"/>
              </a:spcBef>
              <a:spcAft>
                <a:spcPts val="0"/>
              </a:spcAft>
              <a:buClr>
                <a:schemeClr val="dk1"/>
              </a:buClr>
              <a:buSzPts val="1100"/>
              <a:buFont typeface="Arial"/>
              <a:buChar char="–"/>
              <a:defRPr sz="1467" b="0" i="0" u="none" strike="noStrike" cap="none">
                <a:solidFill>
                  <a:schemeClr val="dk1"/>
                </a:solidFill>
                <a:latin typeface="Arial"/>
                <a:ea typeface="Arial"/>
                <a:cs typeface="Arial"/>
                <a:sym typeface="Arial"/>
              </a:defRPr>
            </a:lvl4pPr>
            <a:lvl5pPr marL="3047924" marR="0" lvl="4" indent="-397923" algn="l" rtl="0">
              <a:spcBef>
                <a:spcPts val="267"/>
              </a:spcBef>
              <a:spcAft>
                <a:spcPts val="0"/>
              </a:spcAft>
              <a:buClr>
                <a:schemeClr val="dk1"/>
              </a:buClr>
              <a:buSzPts val="1100"/>
              <a:buFont typeface="Arial"/>
              <a:buChar char="»"/>
              <a:defRPr sz="1467" b="0" i="0" u="none" strike="noStrike" cap="none">
                <a:solidFill>
                  <a:schemeClr val="dk1"/>
                </a:solidFill>
                <a:latin typeface="Arial"/>
                <a:ea typeface="Arial"/>
                <a:cs typeface="Arial"/>
                <a:sym typeface="Arial"/>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1" name="Google Shape;131;p25" descr="line.jpg"/>
          <p:cNvPicPr preferRelativeResize="0"/>
          <p:nvPr/>
        </p:nvPicPr>
        <p:blipFill rotWithShape="1">
          <a:blip r:embed="rId2">
            <a:alphaModFix/>
          </a:blip>
          <a:srcRect/>
          <a:stretch/>
        </p:blipFill>
        <p:spPr>
          <a:xfrm>
            <a:off x="609600" y="996306"/>
            <a:ext cx="11582403" cy="26729"/>
          </a:xfrm>
          <a:prstGeom prst="rect">
            <a:avLst/>
          </a:prstGeom>
          <a:noFill/>
          <a:ln>
            <a:noFill/>
          </a:ln>
        </p:spPr>
      </p:pic>
    </p:spTree>
    <p:extLst>
      <p:ext uri="{BB962C8B-B14F-4D97-AF65-F5344CB8AC3E}">
        <p14:creationId xmlns:p14="http://schemas.microsoft.com/office/powerpoint/2010/main" val="107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731244"/>
            <a:ext cx="10363200" cy="609170"/>
          </a:xfrm>
          <a:prstGeom prst="rect">
            <a:avLst/>
          </a:prstGeom>
        </p:spPr>
        <p:txBody>
          <a:bodyPr anchor="b">
            <a:noAutofit/>
          </a:bodyPr>
          <a:lstStyle>
            <a:lvl1pPr algn="ctr">
              <a:lnSpc>
                <a:spcPct val="80000"/>
              </a:lnSpc>
              <a:defRPr sz="3600" b="1" spc="150" baseline="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914400" y="5445889"/>
            <a:ext cx="10363200" cy="741362"/>
          </a:xfrm>
        </p:spPr>
        <p:txBody>
          <a:bodyPr anchor="t">
            <a:noAutofit/>
          </a:bodyPr>
          <a:lstStyle>
            <a:lvl1pPr marL="0" indent="0" algn="ctr">
              <a:buNone/>
              <a:defRPr sz="2000" spc="8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pic>
        <p:nvPicPr>
          <p:cNvPr id="5" name="Picture 4" descr="A close up of a sign&#10;&#10;Description automatically generated">
            <a:extLst>
              <a:ext uri="{FF2B5EF4-FFF2-40B4-BE49-F238E27FC236}">
                <a16:creationId xmlns:a16="http://schemas.microsoft.com/office/drawing/2014/main" id="{72050EDB-6B0E-CB41-9C91-1845B7638073}"/>
              </a:ext>
            </a:extLst>
          </p:cNvPr>
          <p:cNvPicPr>
            <a:picLocks noChangeAspect="1"/>
          </p:cNvPicPr>
          <p:nvPr userDrawn="1"/>
        </p:nvPicPr>
        <p:blipFill>
          <a:blip r:embed="rId3"/>
          <a:stretch>
            <a:fillRect/>
          </a:stretch>
        </p:blipFill>
        <p:spPr>
          <a:xfrm>
            <a:off x="2672258" y="1419637"/>
            <a:ext cx="6847485" cy="2937941"/>
          </a:xfrm>
          <a:prstGeom prst="rect">
            <a:avLst/>
          </a:prstGeom>
        </p:spPr>
      </p:pic>
      <p:pic>
        <p:nvPicPr>
          <p:cNvPr id="9" name="Picture 8">
            <a:extLst>
              <a:ext uri="{FF2B5EF4-FFF2-40B4-BE49-F238E27FC236}">
                <a16:creationId xmlns:a16="http://schemas.microsoft.com/office/drawing/2014/main" id="{2918AB46-6562-2842-AA83-C2E2AFFE65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29852" y="307535"/>
            <a:ext cx="2434402" cy="487417"/>
          </a:xfrm>
          <a:prstGeom prst="rect">
            <a:avLst/>
          </a:prstGeom>
        </p:spPr>
      </p:pic>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1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27" y="2653210"/>
            <a:ext cx="2827611" cy="2339102"/>
          </a:xfrm>
          <a:prstGeom prst="rect">
            <a:avLst/>
          </a:prstGeom>
        </p:spPr>
        <p:txBody>
          <a:bodyPr anchor="ctr">
            <a:noAutofit/>
          </a:bodyPr>
          <a:lstStyle>
            <a:lvl1pPr algn="ctr">
              <a:lnSpc>
                <a:spcPct val="80000"/>
              </a:lnSpc>
              <a:defRPr sz="3800">
                <a:solidFill>
                  <a:schemeClr val="bg1"/>
                </a:solidFill>
              </a:defRPr>
            </a:lvl1pPr>
          </a:lstStyle>
          <a:p>
            <a:r>
              <a:rPr lang="en-US" dirty="0"/>
              <a:t>Click to edit Master title style</a:t>
            </a:r>
          </a:p>
        </p:txBody>
      </p:sp>
      <p:sp>
        <p:nvSpPr>
          <p:cNvPr id="7"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dirty="0"/>
          </a:p>
        </p:txBody>
      </p:sp>
      <p:sp>
        <p:nvSpPr>
          <p:cNvPr id="8" name="Content Placeholder 2">
            <a:extLst>
              <a:ext uri="{FF2B5EF4-FFF2-40B4-BE49-F238E27FC236}">
                <a16:creationId xmlns:a16="http://schemas.microsoft.com/office/drawing/2014/main" id="{24729327-DEF4-A24E-AF29-BF47E9F500DB}"/>
              </a:ext>
            </a:extLst>
          </p:cNvPr>
          <p:cNvSpPr>
            <a:spLocks noGrp="1"/>
          </p:cNvSpPr>
          <p:nvPr>
            <p:ph idx="1"/>
          </p:nvPr>
        </p:nvSpPr>
        <p:spPr>
          <a:xfrm>
            <a:off x="4402899" y="482252"/>
            <a:ext cx="4566736" cy="5712831"/>
          </a:xfrm>
        </p:spPr>
        <p:txBody>
          <a:bodyPr anchor="ct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532E9C81-BE05-804C-84CC-FD721C29538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83440" y="307535"/>
            <a:ext cx="2434397" cy="487417"/>
          </a:xfrm>
          <a:prstGeom prst="rect">
            <a:avLst/>
          </a:prstGeom>
        </p:spPr>
      </p:pic>
      <p:pic>
        <p:nvPicPr>
          <p:cNvPr id="6" name="Picture 5" descr="A close up of a sign&#10;&#10;Description automatically generated">
            <a:extLst>
              <a:ext uri="{FF2B5EF4-FFF2-40B4-BE49-F238E27FC236}">
                <a16:creationId xmlns:a16="http://schemas.microsoft.com/office/drawing/2014/main" id="{AB3B22C6-1808-8843-866E-9893249098D9}"/>
              </a:ext>
            </a:extLst>
          </p:cNvPr>
          <p:cNvPicPr>
            <a:picLocks noChangeAspect="1"/>
          </p:cNvPicPr>
          <p:nvPr userDrawn="1"/>
        </p:nvPicPr>
        <p:blipFill>
          <a:blip r:embed="rId4"/>
          <a:stretch>
            <a:fillRect/>
          </a:stretch>
        </p:blipFill>
        <p:spPr>
          <a:xfrm>
            <a:off x="0" y="467779"/>
            <a:ext cx="3703899" cy="1589173"/>
          </a:xfrm>
          <a:prstGeom prst="rect">
            <a:avLst/>
          </a:prstGeom>
        </p:spPr>
      </p:pic>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2 -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dirty="0"/>
          </a:p>
        </p:txBody>
      </p:sp>
      <p:pic>
        <p:nvPicPr>
          <p:cNvPr id="8" name="Picture 7">
            <a:extLst>
              <a:ext uri="{FF2B5EF4-FFF2-40B4-BE49-F238E27FC236}">
                <a16:creationId xmlns:a16="http://schemas.microsoft.com/office/drawing/2014/main" id="{F996DBE3-D298-D04C-87FA-21FAF24659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83440" y="307535"/>
            <a:ext cx="2434397" cy="487417"/>
          </a:xfrm>
          <a:prstGeom prst="rect">
            <a:avLst/>
          </a:prstGeom>
        </p:spPr>
      </p:pic>
      <p:sp>
        <p:nvSpPr>
          <p:cNvPr id="10" name="Content Placeholder 2">
            <a:extLst>
              <a:ext uri="{FF2B5EF4-FFF2-40B4-BE49-F238E27FC236}">
                <a16:creationId xmlns:a16="http://schemas.microsoft.com/office/drawing/2014/main" id="{EFB48B16-F62D-AB4A-848A-373717712D37}"/>
              </a:ext>
            </a:extLst>
          </p:cNvPr>
          <p:cNvSpPr>
            <a:spLocks noGrp="1"/>
          </p:cNvSpPr>
          <p:nvPr>
            <p:ph idx="1"/>
          </p:nvPr>
        </p:nvSpPr>
        <p:spPr>
          <a:xfrm>
            <a:off x="4402899" y="482252"/>
            <a:ext cx="4566736" cy="5712831"/>
          </a:xfrm>
        </p:spPr>
        <p:txBody>
          <a:bodyPr anchor="ct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close up of a sign&#10;&#10;Description automatically generated">
            <a:extLst>
              <a:ext uri="{FF2B5EF4-FFF2-40B4-BE49-F238E27FC236}">
                <a16:creationId xmlns:a16="http://schemas.microsoft.com/office/drawing/2014/main" id="{41DCFB94-3A3C-F447-9869-286383D34968}"/>
              </a:ext>
            </a:extLst>
          </p:cNvPr>
          <p:cNvPicPr>
            <a:picLocks noChangeAspect="1"/>
          </p:cNvPicPr>
          <p:nvPr userDrawn="1"/>
        </p:nvPicPr>
        <p:blipFill>
          <a:blip r:embed="rId4"/>
          <a:stretch>
            <a:fillRect/>
          </a:stretch>
        </p:blipFill>
        <p:spPr>
          <a:xfrm>
            <a:off x="0" y="467779"/>
            <a:ext cx="3703899" cy="1589173"/>
          </a:xfrm>
          <a:prstGeom prst="rect">
            <a:avLst/>
          </a:prstGeom>
        </p:spPr>
      </p:pic>
      <p:sp>
        <p:nvSpPr>
          <p:cNvPr id="9" name="Title 1">
            <a:extLst>
              <a:ext uri="{FF2B5EF4-FFF2-40B4-BE49-F238E27FC236}">
                <a16:creationId xmlns:a16="http://schemas.microsoft.com/office/drawing/2014/main" id="{E9737D0F-2D7E-7440-A176-48956B849796}"/>
              </a:ext>
            </a:extLst>
          </p:cNvPr>
          <p:cNvSpPr>
            <a:spLocks noGrp="1"/>
          </p:cNvSpPr>
          <p:nvPr>
            <p:ph type="title"/>
          </p:nvPr>
        </p:nvSpPr>
        <p:spPr>
          <a:xfrm>
            <a:off x="533427" y="2653210"/>
            <a:ext cx="2827611" cy="2339102"/>
          </a:xfrm>
          <a:prstGeom prst="rect">
            <a:avLst/>
          </a:prstGeom>
        </p:spPr>
        <p:txBody>
          <a:bodyPr anchor="ctr">
            <a:noAutofit/>
          </a:bodyPr>
          <a:lstStyle>
            <a:lvl1pPr algn="ctr">
              <a:lnSpc>
                <a:spcPct val="80000"/>
              </a:lnSpc>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1114495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329852" y="1249286"/>
            <a:ext cx="11544822" cy="4935255"/>
          </a:xfrm>
          <a:prstGeom prst="rect">
            <a:avLst/>
          </a:prstGeom>
        </p:spPr>
        <p:txBody>
          <a:bodyPr vert="horz" lIns="0" tIns="0" rIns="0" bIns="0" rtlCol="0">
            <a:noAutofit/>
          </a:bodyPr>
          <a:lstStyle>
            <a:lvl1pPr>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329852" y="327666"/>
            <a:ext cx="11544822" cy="430887"/>
          </a:xfrm>
          <a:prstGeom prst="rect">
            <a:avLst/>
          </a:prstGeom>
        </p:spPr>
        <p:txBody>
          <a:bodyPr vert="horz" lIns="0" tIns="0" rIns="0" bIns="0" rtlCol="0" anchor="t">
            <a:noAutofit/>
          </a:bodyPr>
          <a:lstStyle/>
          <a:p>
            <a:pPr lvl="0"/>
            <a:r>
              <a:rPr lang="en-US" dirty="0"/>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909698"/>
            <a:ext cx="11544822" cy="307777"/>
          </a:xfrm>
        </p:spPr>
        <p:txBody>
          <a:bodyPr lIns="0" tIns="0" rIns="0" bIns="0">
            <a:noAutofit/>
          </a:bodyPr>
          <a:lstStyle>
            <a:lvl1pPr marL="0" indent="0">
              <a:spcAft>
                <a:spcPts val="0"/>
              </a:spcAft>
              <a:buNone/>
              <a:defRPr sz="2000" b="1" cap="all" baseline="0">
                <a:solidFill>
                  <a:schemeClr val="accent2"/>
                </a:solidFill>
              </a:defRPr>
            </a:lvl1pPr>
          </a:lstStyle>
          <a:p>
            <a:pPr lvl="0"/>
            <a:r>
              <a:rPr lang="en-US" dirty="0"/>
              <a:t>Subtitle</a:t>
            </a:r>
          </a:p>
        </p:txBody>
      </p:sp>
      <p:sp>
        <p:nvSpPr>
          <p:cNvPr id="7" name="Text Placeholder 2"/>
          <p:cNvSpPr>
            <a:spLocks noGrp="1"/>
          </p:cNvSpPr>
          <p:nvPr>
            <p:ph idx="1"/>
          </p:nvPr>
        </p:nvSpPr>
        <p:spPr>
          <a:xfrm>
            <a:off x="329852" y="1676399"/>
            <a:ext cx="11544822" cy="450814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329852" y="327666"/>
            <a:ext cx="11544822" cy="430887"/>
          </a:xfrm>
          <a:prstGeom prst="rect">
            <a:avLst/>
          </a:prstGeom>
        </p:spPr>
        <p:txBody>
          <a:bodyPr vert="horz" lIns="0" tIns="0" rIns="0" bIns="0" rtlCol="0" anchor="t">
            <a:noAutofit/>
          </a:bodyPr>
          <a:lstStyle/>
          <a:p>
            <a:pPr lvl="0"/>
            <a:r>
              <a:rPr lang="en-US" dirty="0"/>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
        <p:nvSpPr>
          <p:cNvPr id="8" name="Title 1"/>
          <p:cNvSpPr>
            <a:spLocks noGrp="1"/>
          </p:cNvSpPr>
          <p:nvPr>
            <p:ph type="title"/>
          </p:nvPr>
        </p:nvSpPr>
        <p:spPr>
          <a:xfrm>
            <a:off x="329852" y="2850779"/>
            <a:ext cx="5138619" cy="1497104"/>
          </a:xfrm>
          <a:prstGeom prst="rect">
            <a:avLst/>
          </a:prstGeom>
          <a:noFill/>
        </p:spPr>
        <p:txBody>
          <a:bodyPr wrap="square" anchor="ctr">
            <a:noAutofit/>
          </a:bodyPr>
          <a:lstStyle>
            <a:lvl1pPr algn="l">
              <a:lnSpc>
                <a:spcPct val="80000"/>
              </a:lnSpc>
              <a:defRPr sz="3800" spc="100" baseline="0">
                <a:solidFill>
                  <a:schemeClr val="bg1"/>
                </a:solidFill>
              </a:defRPr>
            </a:lvl1pPr>
          </a:lstStyle>
          <a:p>
            <a:r>
              <a:rPr lang="en-US" dirty="0"/>
              <a:t>Click to edit Master title style</a:t>
            </a:r>
          </a:p>
        </p:txBody>
      </p:sp>
      <p:pic>
        <p:nvPicPr>
          <p:cNvPr id="6" name="Picture 5">
            <a:extLst>
              <a:ext uri="{FF2B5EF4-FFF2-40B4-BE49-F238E27FC236}">
                <a16:creationId xmlns:a16="http://schemas.microsoft.com/office/drawing/2014/main" id="{3B2819FB-C1E9-764F-B2FB-DA1BFBC638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434395" cy="487417"/>
          </a:xfrm>
          <a:prstGeom prst="rect">
            <a:avLst/>
          </a:prstGeom>
        </p:spPr>
      </p:pic>
      <p:pic>
        <p:nvPicPr>
          <p:cNvPr id="11" name="Picture 10" descr="A close up of a sign&#10;&#10;Description automatically generated">
            <a:extLst>
              <a:ext uri="{FF2B5EF4-FFF2-40B4-BE49-F238E27FC236}">
                <a16:creationId xmlns:a16="http://schemas.microsoft.com/office/drawing/2014/main" id="{778475BA-F72A-554A-8D37-A832C1547931}"/>
              </a:ext>
            </a:extLst>
          </p:cNvPr>
          <p:cNvPicPr>
            <a:picLocks noChangeAspect="1"/>
          </p:cNvPicPr>
          <p:nvPr userDrawn="1"/>
        </p:nvPicPr>
        <p:blipFill>
          <a:blip r:embed="rId4"/>
          <a:stretch>
            <a:fillRect/>
          </a:stretch>
        </p:blipFill>
        <p:spPr>
          <a:xfrm>
            <a:off x="0" y="4979851"/>
            <a:ext cx="3703899" cy="1589173"/>
          </a:xfrm>
          <a:prstGeom prst="rect">
            <a:avLst/>
          </a:prstGeom>
        </p:spPr>
      </p:pic>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5D78AC-04A0-4AFE-92E7-8B332E08C1F6}"/>
              </a:ext>
            </a:extLst>
          </p:cNvPr>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
        <p:nvSpPr>
          <p:cNvPr id="7" name="Title 1">
            <a:extLst>
              <a:ext uri="{FF2B5EF4-FFF2-40B4-BE49-F238E27FC236}">
                <a16:creationId xmlns:a16="http://schemas.microsoft.com/office/drawing/2014/main" id="{9B6163AB-F811-4585-B798-BCCB9D11219E}"/>
              </a:ext>
            </a:extLst>
          </p:cNvPr>
          <p:cNvSpPr>
            <a:spLocks noGrp="1"/>
          </p:cNvSpPr>
          <p:nvPr>
            <p:ph type="title"/>
          </p:nvPr>
        </p:nvSpPr>
        <p:spPr>
          <a:xfrm>
            <a:off x="1447800" y="3098750"/>
            <a:ext cx="9305925" cy="467820"/>
          </a:xfrm>
          <a:prstGeom prst="rect">
            <a:avLst/>
          </a:prstGeom>
          <a:noFill/>
        </p:spPr>
        <p:txBody>
          <a:bodyPr wrap="square" anchor="ctr">
            <a:noAutofit/>
          </a:bodyPr>
          <a:lstStyle>
            <a:lvl1pPr algn="ctr">
              <a:lnSpc>
                <a:spcPct val="80000"/>
              </a:lnSpc>
              <a:defRPr sz="3800" spc="100" baseline="0">
                <a:solidFill>
                  <a:schemeClr val="accent6"/>
                </a:solidFill>
              </a:defRPr>
            </a:lvl1pPr>
          </a:lstStyle>
          <a:p>
            <a:r>
              <a:rPr lang="en-US" dirty="0"/>
              <a:t>Click to edit Master title style</a:t>
            </a:r>
          </a:p>
        </p:txBody>
      </p:sp>
      <p:pic>
        <p:nvPicPr>
          <p:cNvPr id="5" name="Picture 4">
            <a:extLst>
              <a:ext uri="{FF2B5EF4-FFF2-40B4-BE49-F238E27FC236}">
                <a16:creationId xmlns:a16="http://schemas.microsoft.com/office/drawing/2014/main" id="{5A863677-A47A-8345-A31A-3577A732F9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434397" cy="487417"/>
          </a:xfrm>
          <a:prstGeom prst="rect">
            <a:avLst/>
          </a:prstGeom>
        </p:spPr>
      </p:pic>
      <p:pic>
        <p:nvPicPr>
          <p:cNvPr id="9" name="Picture 8">
            <a:extLst>
              <a:ext uri="{FF2B5EF4-FFF2-40B4-BE49-F238E27FC236}">
                <a16:creationId xmlns:a16="http://schemas.microsoft.com/office/drawing/2014/main" id="{B9EFB3E4-92A4-F149-AE3D-A49D0E049CD4}"/>
              </a:ext>
            </a:extLst>
          </p:cNvPr>
          <p:cNvPicPr>
            <a:picLocks noChangeAspect="1"/>
          </p:cNvPicPr>
          <p:nvPr userDrawn="1"/>
        </p:nvPicPr>
        <p:blipFill>
          <a:blip r:embed="rId4"/>
          <a:stretch>
            <a:fillRect/>
          </a:stretch>
        </p:blipFill>
        <p:spPr>
          <a:xfrm>
            <a:off x="-12191" y="6331230"/>
            <a:ext cx="4719994" cy="538961"/>
          </a:xfrm>
          <a:prstGeom prst="rect">
            <a:avLst/>
          </a:prstGeom>
        </p:spPr>
      </p:pic>
    </p:spTree>
    <p:extLst>
      <p:ext uri="{BB962C8B-B14F-4D97-AF65-F5344CB8AC3E}">
        <p14:creationId xmlns:p14="http://schemas.microsoft.com/office/powerpoint/2010/main" val="165422819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Divider -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9415" y="1828800"/>
            <a:ext cx="11555260" cy="2852737"/>
          </a:xfrm>
          <a:prstGeom prst="rect">
            <a:avLst/>
          </a:prstGeom>
          <a:noFill/>
        </p:spPr>
        <p:txBody>
          <a:bodyPr anchor="ctr">
            <a:noAutofit/>
          </a:bodyPr>
          <a:lstStyle>
            <a:lvl1pPr algn="ctr">
              <a:lnSpc>
                <a:spcPct val="80000"/>
              </a:lnSpc>
              <a:defRPr sz="3800" spc="100" baseline="0"/>
            </a:lvl1pPr>
          </a:lstStyle>
          <a:p>
            <a:r>
              <a:rPr lang="en-US" dirty="0"/>
              <a:t>Click to edit Master title style</a:t>
            </a:r>
          </a:p>
        </p:txBody>
      </p:sp>
      <p:sp>
        <p:nvSpPr>
          <p:cNvPr id="4"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9852" y="1249286"/>
            <a:ext cx="11544822" cy="493525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p:cNvSpPr>
            <a:spLocks noGrp="1"/>
          </p:cNvSpPr>
          <p:nvPr>
            <p:ph type="title"/>
          </p:nvPr>
        </p:nvSpPr>
        <p:spPr>
          <a:xfrm>
            <a:off x="329852" y="327666"/>
            <a:ext cx="11544822" cy="430887"/>
          </a:xfrm>
          <a:prstGeom prst="rect">
            <a:avLst/>
          </a:prstGeom>
        </p:spPr>
        <p:txBody>
          <a:bodyPr vert="horz" lIns="0" tIns="0" rIns="0" bIns="0" rtlCol="0" anchor="t">
            <a:noAutofit/>
          </a:bodyPr>
          <a:lstStyle/>
          <a:p>
            <a:pPr lvl="0"/>
            <a:r>
              <a:rPr lang="en-US" dirty="0"/>
              <a:t>Click to edit Master title style</a:t>
            </a:r>
          </a:p>
        </p:txBody>
      </p:sp>
      <p:sp>
        <p:nvSpPr>
          <p:cNvPr id="6" name="Slide Number Placeholder 5"/>
          <p:cNvSpPr>
            <a:spLocks noGrp="1"/>
          </p:cNvSpPr>
          <p:nvPr>
            <p:ph type="sldNum" sz="quarter" idx="4"/>
          </p:nvPr>
        </p:nvSpPr>
        <p:spPr>
          <a:xfrm>
            <a:off x="10748087" y="6601448"/>
            <a:ext cx="1126587" cy="180352"/>
          </a:xfrm>
          <a:prstGeom prst="rect">
            <a:avLst/>
          </a:prstGeom>
        </p:spPr>
        <p:txBody>
          <a:bodyPr vert="horz" lIns="0" tIns="0" rIns="0" bIns="0" rtlCol="0" anchor="ctr"/>
          <a:lstStyle>
            <a:lvl1pPr algn="r">
              <a:defRPr sz="1100" b="0" i="0">
                <a:solidFill>
                  <a:srgbClr val="1A1918"/>
                </a:solidFill>
                <a:latin typeface="Arial" charset="0"/>
                <a:ea typeface="Arial" charset="0"/>
                <a:cs typeface="Arial" charset="0"/>
              </a:defRPr>
            </a:lvl1pPr>
          </a:lstStyle>
          <a:p>
            <a:fld id="{3DB5E446-421A-E746-A83E-D1D14D8D9CBB}" type="slidenum">
              <a:rPr lang="en-US" smtClean="0"/>
              <a:pPr/>
              <a:t>‹#›</a:t>
            </a:fld>
            <a:endParaRPr lang="en-US" dirty="0"/>
          </a:p>
        </p:txBody>
      </p:sp>
      <p:pic>
        <p:nvPicPr>
          <p:cNvPr id="15" name="Picture 14">
            <a:extLst>
              <a:ext uri="{FF2B5EF4-FFF2-40B4-BE49-F238E27FC236}">
                <a16:creationId xmlns:a16="http://schemas.microsoft.com/office/drawing/2014/main" id="{E88486BA-A8E6-DC4D-B976-0CFF57ADD400}"/>
              </a:ext>
            </a:extLst>
          </p:cNvPr>
          <p:cNvPicPr>
            <a:picLocks noChangeAspect="1"/>
          </p:cNvPicPr>
          <p:nvPr userDrawn="1"/>
        </p:nvPicPr>
        <p:blipFill>
          <a:blip r:embed="rId20"/>
          <a:stretch>
            <a:fillRect/>
          </a:stretch>
        </p:blipFill>
        <p:spPr>
          <a:xfrm>
            <a:off x="-12191" y="6331230"/>
            <a:ext cx="4719994" cy="538961"/>
          </a:xfrm>
          <a:prstGeom prst="rect">
            <a:avLst/>
          </a:prstGeom>
        </p:spPr>
      </p:pic>
    </p:spTree>
    <p:extLst>
      <p:ext uri="{BB962C8B-B14F-4D97-AF65-F5344CB8AC3E}">
        <p14:creationId xmlns:p14="http://schemas.microsoft.com/office/powerpoint/2010/main" val="71288846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698" r:id="rId3"/>
    <p:sldLayoutId id="2147483720" r:id="rId4"/>
    <p:sldLayoutId id="2147483696" r:id="rId5"/>
    <p:sldLayoutId id="2147483697" r:id="rId6"/>
    <p:sldLayoutId id="2147483704" r:id="rId7"/>
    <p:sldLayoutId id="2147483718" r:id="rId8"/>
    <p:sldLayoutId id="2147483702" r:id="rId9"/>
    <p:sldLayoutId id="2147483707" r:id="rId10"/>
    <p:sldLayoutId id="2147483708" r:id="rId11"/>
    <p:sldLayoutId id="2147483721" r:id="rId12"/>
    <p:sldLayoutId id="2147483709" r:id="rId13"/>
    <p:sldLayoutId id="2147483710" r:id="rId14"/>
    <p:sldLayoutId id="2147483711" r:id="rId15"/>
    <p:sldLayoutId id="2147483722" r:id="rId16"/>
    <p:sldLayoutId id="2147483723" r:id="rId17"/>
    <p:sldLayoutId id="2147483725" r:id="rId18"/>
  </p:sldLayoutIdLst>
  <p:transition spd="slow">
    <p:push dir="u"/>
  </p:transition>
  <p:hf hdr="0" ftr="0" dt="0"/>
  <p:txStyles>
    <p:titleStyle>
      <a:lvl1pPr algn="l" defTabSz="914400" rtl="0" eaLnBrk="1" latinLnBrk="0" hangingPunct="1">
        <a:lnSpc>
          <a:spcPct val="100000"/>
        </a:lnSpc>
        <a:spcBef>
          <a:spcPct val="0"/>
        </a:spcBef>
        <a:buNone/>
        <a:defRPr lang="en-US" sz="2800" b="1" i="0" kern="1200" cap="all" baseline="0" dirty="0">
          <a:solidFill>
            <a:schemeClr val="tx1"/>
          </a:solidFill>
          <a:latin typeface="Arial" charset="0"/>
          <a:ea typeface="Arial" charset="0"/>
          <a:cs typeface="Arial" charset="0"/>
        </a:defRPr>
      </a:lvl1pPr>
    </p:titleStyle>
    <p:bodyStyle>
      <a:lvl1pPr marL="2286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000" b="0" i="0" kern="1200">
          <a:solidFill>
            <a:schemeClr val="tx1"/>
          </a:solidFill>
          <a:latin typeface="Arial" charset="0"/>
          <a:ea typeface="Arial" charset="0"/>
          <a:cs typeface="Arial" charset="0"/>
        </a:defRPr>
      </a:lvl1pPr>
      <a:lvl2pPr marL="457200" indent="-2286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800" b="0" i="0" kern="1200">
          <a:solidFill>
            <a:schemeClr val="tx1"/>
          </a:solidFill>
          <a:latin typeface="Arial" charset="0"/>
          <a:ea typeface="Arial" charset="0"/>
          <a:cs typeface="Arial" charset="0"/>
        </a:defRPr>
      </a:lvl2pPr>
      <a:lvl3pPr marL="742950" indent="-285750" algn="l" defTabSz="914400" rtl="0" eaLnBrk="1" latinLnBrk="0" hangingPunct="1">
        <a:lnSpc>
          <a:spcPct val="100000"/>
        </a:lnSpc>
        <a:spcBef>
          <a:spcPts val="0"/>
        </a:spcBef>
        <a:spcAft>
          <a:spcPts val="800"/>
        </a:spcAft>
        <a:buClr>
          <a:schemeClr val="accent2"/>
        </a:buClr>
        <a:buFont typeface="Arial" panose="020B0604020202020204" pitchFamily="34" charset="0"/>
        <a:buChar char="•"/>
        <a:defRPr sz="1600" b="0" i="0" kern="1200">
          <a:solidFill>
            <a:schemeClr val="tx1"/>
          </a:solidFill>
          <a:latin typeface="Arial" charset="0"/>
          <a:ea typeface="Arial" charset="0"/>
          <a:cs typeface="Arial" charset="0"/>
        </a:defRPr>
      </a:lvl3pPr>
      <a:lvl4pPr marL="971550" indent="-22860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b="0" i="0" kern="1200">
          <a:solidFill>
            <a:schemeClr val="tx1"/>
          </a:solidFill>
          <a:latin typeface="Arial" charset="0"/>
          <a:ea typeface="Arial" charset="0"/>
          <a:cs typeface="Arial" charset="0"/>
        </a:defRPr>
      </a:lvl4pPr>
      <a:lvl5pPr marL="1143000" indent="-17145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14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32" userDrawn="1">
          <p15:clr>
            <a:srgbClr val="F26B43"/>
          </p15:clr>
        </p15:guide>
        <p15:guide id="4" pos="3840">
          <p15:clr>
            <a:srgbClr val="F26B43"/>
          </p15:clr>
        </p15:guide>
        <p15:guide id="5" orient="horz" pos="792" userDrawn="1">
          <p15:clr>
            <a:srgbClr val="F26B43"/>
          </p15:clr>
        </p15:guide>
        <p15:guide id="6" pos="7488" userDrawn="1">
          <p15:clr>
            <a:srgbClr val="F26B43"/>
          </p15:clr>
        </p15:guide>
        <p15:guide id="7" pos="1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kubernetes.io/docs/reference/"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hyperlink" Target="https://kubernetes.io/blog/2018/07/18/11-ways-not-to-get-hacked/" TargetMode="External"/><Relationship Id="rId13" Type="http://schemas.openxmlformats.org/officeDocument/2006/relationships/hyperlink" Target="https://resources.coreos.com/webinars/prometheus-101-webinar" TargetMode="External"/><Relationship Id="rId3" Type="http://schemas.openxmlformats.org/officeDocument/2006/relationships/hyperlink" Target="https://jvns.ca/blog/2016/10/10/what-even-is-a-container/" TargetMode="External"/><Relationship Id="rId7" Type="http://schemas.openxmlformats.org/officeDocument/2006/relationships/hyperlink" Target="https://github.com/ramitsurana/awesome-kubernetes" TargetMode="External"/><Relationship Id="rId12" Type="http://schemas.openxmlformats.org/officeDocument/2006/relationships/hyperlink" Target="https://blog.jayway.com/2018/10/22/understanding-istio-ingress-gateway-in-kubernetes/" TargetMode="External"/><Relationship Id="rId17" Type="http://schemas.openxmlformats.org/officeDocument/2006/relationships/hyperlink" Target="https://learn.openshift.com/servicemesh/" TargetMode="External"/><Relationship Id="rId2" Type="http://schemas.openxmlformats.org/officeDocument/2006/relationships/notesSlide" Target="../notesSlides/notesSlide31.xml"/><Relationship Id="rId16" Type="http://schemas.openxmlformats.org/officeDocument/2006/relationships/hyperlink" Target="https://www.katacoda.com/courses/istio" TargetMode="External"/><Relationship Id="rId1" Type="http://schemas.openxmlformats.org/officeDocument/2006/relationships/slideLayout" Target="../slideLayouts/slideLayout18.xml"/><Relationship Id="rId6" Type="http://schemas.openxmlformats.org/officeDocument/2006/relationships/hyperlink" Target="https://github.com/contino/kubernetes-101" TargetMode="External"/><Relationship Id="rId11" Type="http://schemas.openxmlformats.org/officeDocument/2006/relationships/hyperlink" Target="https://thenewstack.io/ci-cd-with-kubernetes-tools-and-practices" TargetMode="External"/><Relationship Id="rId5" Type="http://schemas.openxmlformats.org/officeDocument/2006/relationships/hyperlink" Target="https://medium.com/jorgeacetozi/kubernetes-node-components-service-proxy-kubelet-and-cadvisor-dcc6928ef58c" TargetMode="External"/><Relationship Id="rId15" Type="http://schemas.openxmlformats.org/officeDocument/2006/relationships/hyperlink" Target="https://control-plane.io/training" TargetMode="External"/><Relationship Id="rId10" Type="http://schemas.openxmlformats.org/officeDocument/2006/relationships/hyperlink" Target="https://www.automox.com/blog/kubernetes-helm-101" TargetMode="External"/><Relationship Id="rId4" Type="http://schemas.openxmlformats.org/officeDocument/2006/relationships/hyperlink" Target="https://blog.heptio.com/core-kubernetes-jazz-improv-over-orchestration-a7903ea92ca" TargetMode="External"/><Relationship Id="rId9" Type="http://schemas.openxmlformats.org/officeDocument/2006/relationships/hyperlink" Target="https://www.aquasec.com/wiki/display/containers/Kubernetes+Helm+101" TargetMode="External"/><Relationship Id="rId14" Type="http://schemas.openxmlformats.org/officeDocument/2006/relationships/hyperlink" Target="https://www.katacoda.com/andresguisad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hyperlink" Target="https://trends.google.com/trends/explore?geo=US&amp;q=Kubernetes,Mesos,Docker%20swar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B5E446-421A-E746-A83E-D1D14D8D9CBB}" type="slidenum">
              <a:rPr lang="en-US" smtClean="0"/>
              <a:t>1</a:t>
            </a:fld>
            <a:endParaRPr lang="en-US" dirty="0"/>
          </a:p>
        </p:txBody>
      </p:sp>
      <p:sp>
        <p:nvSpPr>
          <p:cNvPr id="2" name="Title 1"/>
          <p:cNvSpPr>
            <a:spLocks noGrp="1"/>
          </p:cNvSpPr>
          <p:nvPr>
            <p:ph type="ctrTitle"/>
          </p:nvPr>
        </p:nvSpPr>
        <p:spPr/>
        <p:txBody>
          <a:bodyPr/>
          <a:lstStyle/>
          <a:p>
            <a:r>
              <a:rPr lang="en-US" dirty="0"/>
              <a:t>Kubernetes attack hands-on lab</a:t>
            </a:r>
          </a:p>
        </p:txBody>
      </p:sp>
      <p:sp>
        <p:nvSpPr>
          <p:cNvPr id="3" name="Subtitle 2"/>
          <p:cNvSpPr>
            <a:spLocks noGrp="1"/>
          </p:cNvSpPr>
          <p:nvPr>
            <p:ph type="subTitle" idx="1"/>
          </p:nvPr>
        </p:nvSpPr>
        <p:spPr/>
        <p:txBody>
          <a:bodyPr/>
          <a:lstStyle/>
          <a:p>
            <a:r>
              <a:rPr lang="en-US" dirty="0"/>
              <a:t>SE Training 2020</a:t>
            </a:r>
          </a:p>
        </p:txBody>
      </p:sp>
    </p:spTree>
    <p:extLst>
      <p:ext uri="{BB962C8B-B14F-4D97-AF65-F5344CB8AC3E}">
        <p14:creationId xmlns:p14="http://schemas.microsoft.com/office/powerpoint/2010/main" val="227488694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6"/>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Container Runtime</a:t>
            </a:r>
            <a:endParaRPr sz="4800"/>
          </a:p>
        </p:txBody>
      </p:sp>
      <p:sp>
        <p:nvSpPr>
          <p:cNvPr id="259" name="Google Shape;259;p46"/>
          <p:cNvSpPr/>
          <p:nvPr/>
        </p:nvSpPr>
        <p:spPr>
          <a:xfrm>
            <a:off x="8562500" y="2395767"/>
            <a:ext cx="148000" cy="3035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60" name="Google Shape;260;p46"/>
          <p:cNvSpPr txBox="1">
            <a:spLocks noGrp="1"/>
          </p:cNvSpPr>
          <p:nvPr>
            <p:ph type="body" idx="1"/>
          </p:nvPr>
        </p:nvSpPr>
        <p:spPr>
          <a:xfrm>
            <a:off x="314000" y="1638233"/>
            <a:ext cx="4103600" cy="4456000"/>
          </a:xfrm>
          <a:prstGeom prst="rect">
            <a:avLst/>
          </a:prstGeom>
          <a:noFill/>
          <a:ln>
            <a:noFill/>
          </a:ln>
        </p:spPr>
        <p:txBody>
          <a:bodyPr spcFirstLastPara="1" vert="horz" wrap="square" lIns="121900" tIns="121900" rIns="121900" bIns="121900" rtlCol="0" anchor="ctr" anchorCtr="0">
            <a:noAutofit/>
          </a:bodyPr>
          <a:lstStyle/>
          <a:p>
            <a:pPr indent="-423323">
              <a:spcBef>
                <a:spcPts val="0"/>
              </a:spcBef>
              <a:buClr>
                <a:srgbClr val="000000"/>
              </a:buClr>
              <a:buSzPts val="1400"/>
              <a:buFont typeface="Arial"/>
              <a:buChar char="●"/>
            </a:pPr>
            <a:r>
              <a:rPr lang="en">
                <a:latin typeface="Roboto"/>
                <a:ea typeface="Roboto"/>
                <a:cs typeface="Roboto"/>
                <a:sym typeface="Roboto"/>
              </a:rPr>
              <a:t>Container Runtime</a:t>
            </a:r>
            <a:endParaRPr>
              <a:latin typeface="Roboto"/>
              <a:ea typeface="Roboto"/>
              <a:cs typeface="Roboto"/>
              <a:sym typeface="Roboto"/>
            </a:endParaRPr>
          </a:p>
          <a:p>
            <a:pPr lvl="1" indent="-423323">
              <a:spcBef>
                <a:spcPts val="0"/>
              </a:spcBef>
              <a:buClr>
                <a:srgbClr val="000000"/>
              </a:buClr>
              <a:buSzPts val="1400"/>
              <a:buFont typeface="Arial"/>
              <a:buChar char="○"/>
            </a:pPr>
            <a:r>
              <a:rPr lang="en" sz="1867">
                <a:latin typeface="Roboto"/>
                <a:ea typeface="Roboto"/>
                <a:cs typeface="Roboto"/>
                <a:sym typeface="Roboto"/>
              </a:rPr>
              <a:t>Libcontainer is </a:t>
            </a:r>
            <a:r>
              <a:rPr lang="en" sz="1867" b="1">
                <a:latin typeface="Roboto"/>
                <a:ea typeface="Roboto"/>
                <a:cs typeface="Roboto"/>
                <a:sym typeface="Roboto"/>
              </a:rPr>
              <a:t>runc</a:t>
            </a:r>
            <a:endParaRPr sz="1867" b="1">
              <a:latin typeface="Roboto"/>
              <a:ea typeface="Roboto"/>
              <a:cs typeface="Roboto"/>
              <a:sym typeface="Roboto"/>
            </a:endParaRPr>
          </a:p>
          <a:p>
            <a:pPr marL="0" indent="0">
              <a:spcBef>
                <a:spcPts val="0"/>
              </a:spcBef>
              <a:buClr>
                <a:schemeClr val="dk2"/>
              </a:buClr>
              <a:buNone/>
            </a:pPr>
            <a:endParaRPr>
              <a:latin typeface="Roboto"/>
              <a:ea typeface="Roboto"/>
              <a:cs typeface="Roboto"/>
              <a:sym typeface="Roboto"/>
            </a:endParaRPr>
          </a:p>
          <a:p>
            <a:pPr indent="-423323">
              <a:spcBef>
                <a:spcPts val="0"/>
              </a:spcBef>
              <a:buClr>
                <a:srgbClr val="000000"/>
              </a:buClr>
              <a:buSzPts val="1400"/>
              <a:buFont typeface="Arial"/>
              <a:buChar char="●"/>
            </a:pPr>
            <a:r>
              <a:rPr lang="en">
                <a:latin typeface="Roboto"/>
                <a:ea typeface="Roboto"/>
                <a:cs typeface="Roboto"/>
                <a:sym typeface="Roboto"/>
              </a:rPr>
              <a:t>Linux Kernel features</a:t>
            </a:r>
            <a:endParaRPr>
              <a:latin typeface="Roboto"/>
              <a:ea typeface="Roboto"/>
              <a:cs typeface="Roboto"/>
              <a:sym typeface="Roboto"/>
            </a:endParaRPr>
          </a:p>
          <a:p>
            <a:pPr lvl="1" indent="-423323">
              <a:spcBef>
                <a:spcPts val="0"/>
              </a:spcBef>
              <a:buClr>
                <a:srgbClr val="000000"/>
              </a:buClr>
              <a:buSzPts val="1400"/>
              <a:buFont typeface="Arial"/>
              <a:buChar char="○"/>
            </a:pPr>
            <a:r>
              <a:rPr lang="en" sz="1867">
                <a:latin typeface="Roboto"/>
                <a:ea typeface="Roboto"/>
                <a:cs typeface="Roboto"/>
                <a:sym typeface="Roboto"/>
              </a:rPr>
              <a:t>Capabilities</a:t>
            </a:r>
            <a:endParaRPr sz="1867">
              <a:latin typeface="Roboto"/>
              <a:ea typeface="Roboto"/>
              <a:cs typeface="Roboto"/>
              <a:sym typeface="Roboto"/>
            </a:endParaRPr>
          </a:p>
          <a:p>
            <a:pPr lvl="1" indent="-423323">
              <a:spcBef>
                <a:spcPts val="0"/>
              </a:spcBef>
              <a:buClr>
                <a:srgbClr val="000000"/>
              </a:buClr>
              <a:buSzPts val="1400"/>
              <a:buFont typeface="Arial"/>
              <a:buChar char="○"/>
            </a:pPr>
            <a:r>
              <a:rPr lang="en" sz="1867">
                <a:latin typeface="Roboto"/>
                <a:ea typeface="Roboto"/>
                <a:cs typeface="Roboto"/>
                <a:sym typeface="Roboto"/>
              </a:rPr>
              <a:t>Cgroups</a:t>
            </a:r>
            <a:endParaRPr sz="1867">
              <a:latin typeface="Roboto"/>
              <a:ea typeface="Roboto"/>
              <a:cs typeface="Roboto"/>
              <a:sym typeface="Roboto"/>
            </a:endParaRPr>
          </a:p>
          <a:p>
            <a:pPr lvl="1" indent="-423323">
              <a:spcBef>
                <a:spcPts val="0"/>
              </a:spcBef>
              <a:buClr>
                <a:srgbClr val="000000"/>
              </a:buClr>
              <a:buSzPts val="1400"/>
              <a:buFont typeface="Arial"/>
              <a:buChar char="○"/>
            </a:pPr>
            <a:r>
              <a:rPr lang="en" sz="1867">
                <a:latin typeface="Roboto"/>
                <a:ea typeface="Roboto"/>
                <a:cs typeface="Roboto"/>
                <a:sym typeface="Roboto"/>
              </a:rPr>
              <a:t>Namespaces</a:t>
            </a:r>
            <a:endParaRPr sz="1867">
              <a:latin typeface="Roboto"/>
              <a:ea typeface="Roboto"/>
              <a:cs typeface="Roboto"/>
              <a:sym typeface="Roboto"/>
            </a:endParaRPr>
          </a:p>
          <a:p>
            <a:pPr marL="0" indent="0">
              <a:lnSpc>
                <a:spcPct val="115000"/>
              </a:lnSpc>
              <a:spcBef>
                <a:spcPts val="0"/>
              </a:spcBef>
              <a:spcAft>
                <a:spcPts val="2133"/>
              </a:spcAft>
              <a:buClr>
                <a:schemeClr val="dk2"/>
              </a:buClr>
              <a:buNone/>
            </a:pPr>
            <a:endParaRPr>
              <a:latin typeface="Roboto"/>
              <a:ea typeface="Roboto"/>
              <a:cs typeface="Roboto"/>
              <a:sym typeface="Roboto"/>
            </a:endParaRPr>
          </a:p>
        </p:txBody>
      </p:sp>
      <p:sp>
        <p:nvSpPr>
          <p:cNvPr id="261" name="Google Shape;261;p46"/>
          <p:cNvSpPr/>
          <p:nvPr/>
        </p:nvSpPr>
        <p:spPr>
          <a:xfrm>
            <a:off x="4613226" y="4038374"/>
            <a:ext cx="5783855" cy="1663073"/>
          </a:xfrm>
          <a:prstGeom prst="flowChartProcess">
            <a:avLst/>
          </a:prstGeom>
          <a:solidFill>
            <a:srgbClr val="F3F3F3"/>
          </a:solidFill>
          <a:ln w="28575" cap="flat" cmpd="sng">
            <a:solidFill>
              <a:srgbClr val="3E70DD"/>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800"/>
            </a:pPr>
            <a:r>
              <a:rPr lang="en" sz="2400" b="1">
                <a:solidFill>
                  <a:srgbClr val="000000"/>
                </a:solidFill>
                <a:latin typeface="Arial"/>
                <a:ea typeface="Arial"/>
                <a:cs typeface="Arial"/>
                <a:sym typeface="Arial"/>
              </a:rPr>
              <a:t>Linux</a:t>
            </a:r>
            <a:endParaRPr sz="2400" b="1">
              <a:solidFill>
                <a:srgbClr val="000000"/>
              </a:solidFill>
              <a:latin typeface="Arial"/>
              <a:ea typeface="Arial"/>
              <a:cs typeface="Arial"/>
              <a:sym typeface="Arial"/>
            </a:endParaRPr>
          </a:p>
        </p:txBody>
      </p:sp>
      <p:sp>
        <p:nvSpPr>
          <p:cNvPr id="262" name="Google Shape;262;p46"/>
          <p:cNvSpPr txBox="1"/>
          <p:nvPr/>
        </p:nvSpPr>
        <p:spPr>
          <a:xfrm>
            <a:off x="4896873" y="4514428"/>
            <a:ext cx="1119200" cy="457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a:solidFill>
                  <a:srgbClr val="000000"/>
                </a:solidFill>
                <a:latin typeface="Arial"/>
                <a:ea typeface="Arial"/>
                <a:cs typeface="Arial"/>
                <a:sym typeface="Arial"/>
              </a:rPr>
              <a:t>cgroups</a:t>
            </a:r>
            <a:endParaRPr sz="1867">
              <a:solidFill>
                <a:srgbClr val="000000"/>
              </a:solidFill>
              <a:latin typeface="Arial"/>
              <a:ea typeface="Arial"/>
              <a:cs typeface="Arial"/>
              <a:sym typeface="Arial"/>
            </a:endParaRPr>
          </a:p>
        </p:txBody>
      </p:sp>
      <p:sp>
        <p:nvSpPr>
          <p:cNvPr id="263" name="Google Shape;263;p46"/>
          <p:cNvSpPr txBox="1"/>
          <p:nvPr/>
        </p:nvSpPr>
        <p:spPr>
          <a:xfrm>
            <a:off x="6717501" y="4514433"/>
            <a:ext cx="1681600" cy="457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a:solidFill>
                  <a:srgbClr val="000000"/>
                </a:solidFill>
                <a:latin typeface="Arial"/>
                <a:ea typeface="Arial"/>
                <a:cs typeface="Arial"/>
                <a:sym typeface="Arial"/>
              </a:rPr>
              <a:t>namespaces</a:t>
            </a:r>
            <a:endParaRPr sz="1867">
              <a:solidFill>
                <a:srgbClr val="000000"/>
              </a:solidFill>
              <a:latin typeface="Arial"/>
              <a:ea typeface="Arial"/>
              <a:cs typeface="Arial"/>
              <a:sym typeface="Arial"/>
            </a:endParaRPr>
          </a:p>
        </p:txBody>
      </p:sp>
      <p:sp>
        <p:nvSpPr>
          <p:cNvPr id="264" name="Google Shape;264;p46"/>
          <p:cNvSpPr txBox="1"/>
          <p:nvPr/>
        </p:nvSpPr>
        <p:spPr>
          <a:xfrm>
            <a:off x="9107304" y="4514428"/>
            <a:ext cx="1119200" cy="457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a:solidFill>
                  <a:srgbClr val="000000"/>
                </a:solidFill>
                <a:latin typeface="Arial"/>
                <a:ea typeface="Arial"/>
                <a:cs typeface="Arial"/>
                <a:sym typeface="Arial"/>
              </a:rPr>
              <a:t>netlink</a:t>
            </a:r>
            <a:endParaRPr sz="1867">
              <a:solidFill>
                <a:srgbClr val="000000"/>
              </a:solidFill>
              <a:latin typeface="Arial"/>
              <a:ea typeface="Arial"/>
              <a:cs typeface="Arial"/>
              <a:sym typeface="Arial"/>
            </a:endParaRPr>
          </a:p>
        </p:txBody>
      </p:sp>
      <p:sp>
        <p:nvSpPr>
          <p:cNvPr id="265" name="Google Shape;265;p46"/>
          <p:cNvSpPr txBox="1"/>
          <p:nvPr/>
        </p:nvSpPr>
        <p:spPr>
          <a:xfrm>
            <a:off x="8679733" y="4919379"/>
            <a:ext cx="1119200" cy="457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a:solidFill>
                  <a:srgbClr val="000000"/>
                </a:solidFill>
                <a:latin typeface="Arial"/>
                <a:ea typeface="Arial"/>
                <a:cs typeface="Arial"/>
                <a:sym typeface="Arial"/>
              </a:rPr>
              <a:t>netfilter</a:t>
            </a:r>
            <a:endParaRPr sz="1867">
              <a:solidFill>
                <a:srgbClr val="000000"/>
              </a:solidFill>
              <a:latin typeface="Arial"/>
              <a:ea typeface="Arial"/>
              <a:cs typeface="Arial"/>
              <a:sym typeface="Arial"/>
            </a:endParaRPr>
          </a:p>
        </p:txBody>
      </p:sp>
      <p:sp>
        <p:nvSpPr>
          <p:cNvPr id="266" name="Google Shape;266;p46"/>
          <p:cNvSpPr txBox="1"/>
          <p:nvPr/>
        </p:nvSpPr>
        <p:spPr>
          <a:xfrm>
            <a:off x="6614220" y="4902741"/>
            <a:ext cx="1119200" cy="457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a:solidFill>
                  <a:srgbClr val="000000"/>
                </a:solidFill>
                <a:latin typeface="Arial"/>
                <a:ea typeface="Arial"/>
                <a:cs typeface="Arial"/>
                <a:sym typeface="Arial"/>
              </a:rPr>
              <a:t>selinux</a:t>
            </a:r>
            <a:endParaRPr sz="1867">
              <a:solidFill>
                <a:srgbClr val="000000"/>
              </a:solidFill>
              <a:latin typeface="Arial"/>
              <a:ea typeface="Arial"/>
              <a:cs typeface="Arial"/>
              <a:sym typeface="Arial"/>
            </a:endParaRPr>
          </a:p>
        </p:txBody>
      </p:sp>
      <p:sp>
        <p:nvSpPr>
          <p:cNvPr id="267" name="Google Shape;267;p46"/>
          <p:cNvSpPr txBox="1"/>
          <p:nvPr/>
        </p:nvSpPr>
        <p:spPr>
          <a:xfrm>
            <a:off x="4764020" y="5138192"/>
            <a:ext cx="1468800" cy="457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a:solidFill>
                  <a:srgbClr val="000000"/>
                </a:solidFill>
                <a:latin typeface="Arial"/>
                <a:ea typeface="Arial"/>
                <a:cs typeface="Arial"/>
                <a:sym typeface="Arial"/>
              </a:rPr>
              <a:t>capabilities</a:t>
            </a:r>
            <a:endParaRPr sz="1867">
              <a:solidFill>
                <a:srgbClr val="000000"/>
              </a:solidFill>
              <a:latin typeface="Arial"/>
              <a:ea typeface="Arial"/>
              <a:cs typeface="Arial"/>
              <a:sym typeface="Arial"/>
            </a:endParaRPr>
          </a:p>
        </p:txBody>
      </p:sp>
      <p:sp>
        <p:nvSpPr>
          <p:cNvPr id="268" name="Google Shape;268;p46"/>
          <p:cNvSpPr txBox="1"/>
          <p:nvPr/>
        </p:nvSpPr>
        <p:spPr>
          <a:xfrm>
            <a:off x="8003223" y="5227777"/>
            <a:ext cx="1312000" cy="457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a:solidFill>
                  <a:srgbClr val="000000"/>
                </a:solidFill>
                <a:latin typeface="Arial"/>
                <a:ea typeface="Arial"/>
                <a:cs typeface="Arial"/>
                <a:sym typeface="Arial"/>
              </a:rPr>
              <a:t>apparmor</a:t>
            </a:r>
            <a:endParaRPr sz="1867">
              <a:solidFill>
                <a:srgbClr val="000000"/>
              </a:solidFill>
              <a:latin typeface="Arial"/>
              <a:ea typeface="Arial"/>
              <a:cs typeface="Arial"/>
              <a:sym typeface="Arial"/>
            </a:endParaRPr>
          </a:p>
        </p:txBody>
      </p:sp>
      <p:cxnSp>
        <p:nvCxnSpPr>
          <p:cNvPr id="269" name="Google Shape;269;p46"/>
          <p:cNvCxnSpPr>
            <a:stCxn id="270" idx="2"/>
          </p:cNvCxnSpPr>
          <p:nvPr/>
        </p:nvCxnSpPr>
        <p:spPr>
          <a:xfrm flipH="1">
            <a:off x="5456428" y="2803379"/>
            <a:ext cx="7200" cy="1235200"/>
          </a:xfrm>
          <a:prstGeom prst="straightConnector1">
            <a:avLst/>
          </a:prstGeom>
          <a:noFill/>
          <a:ln w="28575" cap="flat" cmpd="sng">
            <a:solidFill>
              <a:schemeClr val="dk2"/>
            </a:solidFill>
            <a:prstDash val="solid"/>
            <a:round/>
            <a:headEnd type="none" w="sm" len="sm"/>
            <a:tailEnd type="stealth" w="med" len="med"/>
          </a:ln>
        </p:spPr>
      </p:cxnSp>
      <p:grpSp>
        <p:nvGrpSpPr>
          <p:cNvPr id="271" name="Google Shape;271;p46"/>
          <p:cNvGrpSpPr/>
          <p:nvPr/>
        </p:nvGrpSpPr>
        <p:grpSpPr>
          <a:xfrm>
            <a:off x="10469600" y="1638234"/>
            <a:ext cx="1417600" cy="1174967"/>
            <a:chOff x="7852200" y="948025"/>
            <a:chExt cx="1063200" cy="881225"/>
          </a:xfrm>
        </p:grpSpPr>
        <p:pic>
          <p:nvPicPr>
            <p:cNvPr id="272" name="Google Shape;272;p46"/>
            <p:cNvPicPr preferRelativeResize="0"/>
            <p:nvPr/>
          </p:nvPicPr>
          <p:blipFill rotWithShape="1">
            <a:blip r:embed="rId3">
              <a:alphaModFix/>
            </a:blip>
            <a:srcRect/>
            <a:stretch/>
          </p:blipFill>
          <p:spPr>
            <a:xfrm>
              <a:off x="7896154" y="1149898"/>
              <a:ext cx="975292" cy="252164"/>
            </a:xfrm>
            <a:prstGeom prst="rect">
              <a:avLst/>
            </a:prstGeom>
            <a:noFill/>
            <a:ln>
              <a:noFill/>
            </a:ln>
          </p:spPr>
        </p:pic>
        <p:pic>
          <p:nvPicPr>
            <p:cNvPr id="273" name="Google Shape;273;p46"/>
            <p:cNvPicPr preferRelativeResize="0"/>
            <p:nvPr/>
          </p:nvPicPr>
          <p:blipFill rotWithShape="1">
            <a:blip r:embed="rId4">
              <a:alphaModFix/>
            </a:blip>
            <a:srcRect/>
            <a:stretch/>
          </p:blipFill>
          <p:spPr>
            <a:xfrm>
              <a:off x="8077325" y="1402050"/>
              <a:ext cx="612975" cy="163550"/>
            </a:xfrm>
            <a:prstGeom prst="rect">
              <a:avLst/>
            </a:prstGeom>
            <a:noFill/>
            <a:ln>
              <a:noFill/>
            </a:ln>
          </p:spPr>
        </p:pic>
        <p:pic>
          <p:nvPicPr>
            <p:cNvPr id="274" name="Google Shape;274;p46"/>
            <p:cNvPicPr preferRelativeResize="0"/>
            <p:nvPr/>
          </p:nvPicPr>
          <p:blipFill rotWithShape="1">
            <a:blip r:embed="rId5">
              <a:alphaModFix/>
            </a:blip>
            <a:srcRect/>
            <a:stretch/>
          </p:blipFill>
          <p:spPr>
            <a:xfrm>
              <a:off x="7979309" y="1577086"/>
              <a:ext cx="808982" cy="252164"/>
            </a:xfrm>
            <a:prstGeom prst="rect">
              <a:avLst/>
            </a:prstGeom>
            <a:noFill/>
            <a:ln>
              <a:noFill/>
            </a:ln>
          </p:spPr>
        </p:pic>
        <p:pic>
          <p:nvPicPr>
            <p:cNvPr id="275" name="Google Shape;275;p46" descr="Image result for docker logo"/>
            <p:cNvPicPr preferRelativeResize="0"/>
            <p:nvPr/>
          </p:nvPicPr>
          <p:blipFill rotWithShape="1">
            <a:blip r:embed="rId6">
              <a:alphaModFix/>
            </a:blip>
            <a:srcRect/>
            <a:stretch/>
          </p:blipFill>
          <p:spPr>
            <a:xfrm>
              <a:off x="7852200" y="948025"/>
              <a:ext cx="1063200" cy="252164"/>
            </a:xfrm>
            <a:prstGeom prst="rect">
              <a:avLst/>
            </a:prstGeom>
            <a:noFill/>
            <a:ln>
              <a:noFill/>
            </a:ln>
          </p:spPr>
        </p:pic>
      </p:grpSp>
      <p:grpSp>
        <p:nvGrpSpPr>
          <p:cNvPr id="276" name="Google Shape;276;p46"/>
          <p:cNvGrpSpPr/>
          <p:nvPr/>
        </p:nvGrpSpPr>
        <p:grpSpPr>
          <a:xfrm>
            <a:off x="6282914" y="2622871"/>
            <a:ext cx="4091516" cy="1413227"/>
            <a:chOff x="4712185" y="1738553"/>
            <a:chExt cx="3068637" cy="1059920"/>
          </a:xfrm>
        </p:grpSpPr>
        <p:sp>
          <p:nvSpPr>
            <p:cNvPr id="277" name="Google Shape;277;p46"/>
            <p:cNvSpPr/>
            <p:nvPr/>
          </p:nvSpPr>
          <p:spPr>
            <a:xfrm>
              <a:off x="4712185" y="2037191"/>
              <a:ext cx="984192" cy="462793"/>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a:solidFill>
                    <a:srgbClr val="000000"/>
                  </a:solidFill>
                  <a:latin typeface="Arial"/>
                  <a:ea typeface="Arial"/>
                  <a:cs typeface="Arial"/>
                  <a:sym typeface="Arial"/>
                </a:rPr>
                <a:t>libvirt</a:t>
              </a:r>
              <a:endParaRPr sz="1867">
                <a:solidFill>
                  <a:srgbClr val="000000"/>
                </a:solidFill>
                <a:latin typeface="Arial"/>
                <a:ea typeface="Arial"/>
                <a:cs typeface="Arial"/>
                <a:sym typeface="Arial"/>
              </a:endParaRPr>
            </a:p>
          </p:txBody>
        </p:sp>
        <p:sp>
          <p:nvSpPr>
            <p:cNvPr id="278" name="Google Shape;278;p46"/>
            <p:cNvSpPr/>
            <p:nvPr/>
          </p:nvSpPr>
          <p:spPr>
            <a:xfrm>
              <a:off x="5771331" y="2037190"/>
              <a:ext cx="984192" cy="462793"/>
            </a:xfrm>
            <a:prstGeom prst="flowChartProcess">
              <a:avLst/>
            </a:prstGeom>
            <a:solidFill>
              <a:srgbClr val="DDE7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a:solidFill>
                    <a:srgbClr val="000000"/>
                  </a:solidFill>
                  <a:latin typeface="Arial"/>
                  <a:ea typeface="Arial"/>
                  <a:cs typeface="Arial"/>
                  <a:sym typeface="Arial"/>
                </a:rPr>
                <a:t>lxc</a:t>
              </a:r>
              <a:endParaRPr sz="1867">
                <a:solidFill>
                  <a:srgbClr val="000000"/>
                </a:solidFill>
                <a:latin typeface="Arial"/>
                <a:ea typeface="Arial"/>
                <a:cs typeface="Arial"/>
                <a:sym typeface="Arial"/>
              </a:endParaRPr>
            </a:p>
          </p:txBody>
        </p:sp>
        <p:cxnSp>
          <p:nvCxnSpPr>
            <p:cNvPr id="279" name="Google Shape;279;p46"/>
            <p:cNvCxnSpPr>
              <a:endCxn id="277" idx="0"/>
            </p:cNvCxnSpPr>
            <p:nvPr/>
          </p:nvCxnSpPr>
          <p:spPr>
            <a:xfrm>
              <a:off x="5204281" y="1738691"/>
              <a:ext cx="0" cy="298500"/>
            </a:xfrm>
            <a:prstGeom prst="straightConnector1">
              <a:avLst/>
            </a:prstGeom>
            <a:noFill/>
            <a:ln w="28575" cap="flat" cmpd="sng">
              <a:solidFill>
                <a:schemeClr val="dk2"/>
              </a:solidFill>
              <a:prstDash val="solid"/>
              <a:round/>
              <a:headEnd type="none" w="sm" len="sm"/>
              <a:tailEnd type="stealth" w="med" len="med"/>
            </a:ln>
          </p:spPr>
        </p:cxnSp>
        <p:sp>
          <p:nvSpPr>
            <p:cNvPr id="280" name="Google Shape;280;p46"/>
            <p:cNvSpPr/>
            <p:nvPr/>
          </p:nvSpPr>
          <p:spPr>
            <a:xfrm>
              <a:off x="6830478" y="2037184"/>
              <a:ext cx="950344" cy="462789"/>
            </a:xfrm>
            <a:prstGeom prst="flowChartProcess">
              <a:avLst/>
            </a:prstGeom>
            <a:solidFill>
              <a:srgbClr val="DDE7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systemd-nspawn</a:t>
              </a:r>
              <a:endParaRPr sz="1600">
                <a:solidFill>
                  <a:srgbClr val="000000"/>
                </a:solidFill>
                <a:latin typeface="Arial"/>
                <a:ea typeface="Arial"/>
                <a:cs typeface="Arial"/>
                <a:sym typeface="Arial"/>
              </a:endParaRPr>
            </a:p>
          </p:txBody>
        </p:sp>
        <p:cxnSp>
          <p:nvCxnSpPr>
            <p:cNvPr id="281" name="Google Shape;281;p46"/>
            <p:cNvCxnSpPr/>
            <p:nvPr/>
          </p:nvCxnSpPr>
          <p:spPr>
            <a:xfrm>
              <a:off x="6263433" y="1738553"/>
              <a:ext cx="0" cy="298500"/>
            </a:xfrm>
            <a:prstGeom prst="straightConnector1">
              <a:avLst/>
            </a:prstGeom>
            <a:noFill/>
            <a:ln w="28575" cap="flat" cmpd="sng">
              <a:solidFill>
                <a:schemeClr val="dk2"/>
              </a:solidFill>
              <a:prstDash val="solid"/>
              <a:round/>
              <a:headEnd type="none" w="sm" len="sm"/>
              <a:tailEnd type="stealth" w="med" len="med"/>
            </a:ln>
          </p:spPr>
        </p:cxnSp>
        <p:cxnSp>
          <p:nvCxnSpPr>
            <p:cNvPr id="282" name="Google Shape;282;p46"/>
            <p:cNvCxnSpPr/>
            <p:nvPr/>
          </p:nvCxnSpPr>
          <p:spPr>
            <a:xfrm>
              <a:off x="7305650" y="1746259"/>
              <a:ext cx="0" cy="298500"/>
            </a:xfrm>
            <a:prstGeom prst="straightConnector1">
              <a:avLst/>
            </a:prstGeom>
            <a:noFill/>
            <a:ln w="28575" cap="flat" cmpd="sng">
              <a:solidFill>
                <a:schemeClr val="dk2"/>
              </a:solidFill>
              <a:prstDash val="solid"/>
              <a:round/>
              <a:headEnd type="none" w="sm" len="sm"/>
              <a:tailEnd type="stealth" w="med" len="med"/>
            </a:ln>
          </p:spPr>
        </p:cxnSp>
        <p:cxnSp>
          <p:nvCxnSpPr>
            <p:cNvPr id="283" name="Google Shape;283;p46"/>
            <p:cNvCxnSpPr/>
            <p:nvPr/>
          </p:nvCxnSpPr>
          <p:spPr>
            <a:xfrm>
              <a:off x="5204288" y="2499973"/>
              <a:ext cx="0" cy="298500"/>
            </a:xfrm>
            <a:prstGeom prst="straightConnector1">
              <a:avLst/>
            </a:prstGeom>
            <a:noFill/>
            <a:ln w="28575" cap="flat" cmpd="sng">
              <a:solidFill>
                <a:schemeClr val="dk2"/>
              </a:solidFill>
              <a:prstDash val="solid"/>
              <a:round/>
              <a:headEnd type="none" w="sm" len="sm"/>
              <a:tailEnd type="stealth" w="med" len="med"/>
            </a:ln>
          </p:spPr>
        </p:cxnSp>
        <p:cxnSp>
          <p:nvCxnSpPr>
            <p:cNvPr id="284" name="Google Shape;284;p46"/>
            <p:cNvCxnSpPr/>
            <p:nvPr/>
          </p:nvCxnSpPr>
          <p:spPr>
            <a:xfrm>
              <a:off x="6263413" y="2499973"/>
              <a:ext cx="0" cy="298500"/>
            </a:xfrm>
            <a:prstGeom prst="straightConnector1">
              <a:avLst/>
            </a:prstGeom>
            <a:noFill/>
            <a:ln w="28575" cap="flat" cmpd="sng">
              <a:solidFill>
                <a:schemeClr val="dk2"/>
              </a:solidFill>
              <a:prstDash val="solid"/>
              <a:round/>
              <a:headEnd type="none" w="sm" len="sm"/>
              <a:tailEnd type="stealth" w="med" len="med"/>
            </a:ln>
          </p:spPr>
        </p:cxnSp>
        <p:cxnSp>
          <p:nvCxnSpPr>
            <p:cNvPr id="285" name="Google Shape;285;p46"/>
            <p:cNvCxnSpPr/>
            <p:nvPr/>
          </p:nvCxnSpPr>
          <p:spPr>
            <a:xfrm>
              <a:off x="7305638" y="2499973"/>
              <a:ext cx="0" cy="298500"/>
            </a:xfrm>
            <a:prstGeom prst="straightConnector1">
              <a:avLst/>
            </a:prstGeom>
            <a:noFill/>
            <a:ln w="28575" cap="flat" cmpd="sng">
              <a:solidFill>
                <a:schemeClr val="dk2"/>
              </a:solidFill>
              <a:prstDash val="solid"/>
              <a:round/>
              <a:headEnd type="none" w="sm" len="sm"/>
              <a:tailEnd type="stealth" w="med" len="med"/>
            </a:ln>
          </p:spPr>
        </p:cxnSp>
      </p:grpSp>
      <p:sp>
        <p:nvSpPr>
          <p:cNvPr id="286" name="Google Shape;286;p46"/>
          <p:cNvSpPr/>
          <p:nvPr/>
        </p:nvSpPr>
        <p:spPr>
          <a:xfrm>
            <a:off x="6232667" y="2638300"/>
            <a:ext cx="4190000" cy="1382400"/>
          </a:xfrm>
          <a:prstGeom prst="rect">
            <a:avLst/>
          </a:prstGeom>
          <a:solidFill>
            <a:srgbClr val="FFFFFF">
              <a:alpha val="72940"/>
            </a:srgbClr>
          </a:solidFill>
          <a:ln>
            <a:noFill/>
          </a:ln>
        </p:spPr>
        <p:txBody>
          <a:bodyPr spcFirstLastPara="1" wrap="square" lIns="121900" tIns="121900" rIns="121900" bIns="121900" anchor="ctr" anchorCtr="0">
            <a:noAutofit/>
          </a:bodyPr>
          <a:lstStyle/>
          <a:p>
            <a:pPr>
              <a:buClr>
                <a:srgbClr val="000000"/>
              </a:buClr>
              <a:buSzPts val="1400"/>
            </a:pPr>
            <a:r>
              <a:rPr lang="en" sz="1867">
                <a:solidFill>
                  <a:srgbClr val="000000"/>
                </a:solidFill>
                <a:latin typeface="Arial"/>
                <a:ea typeface="Arial"/>
                <a:cs typeface="Arial"/>
                <a:sym typeface="Arial"/>
              </a:rPr>
              <a:t> </a:t>
            </a:r>
            <a:endParaRPr sz="1867">
              <a:solidFill>
                <a:srgbClr val="000000"/>
              </a:solidFill>
              <a:latin typeface="Arial"/>
              <a:ea typeface="Arial"/>
              <a:cs typeface="Arial"/>
              <a:sym typeface="Arial"/>
            </a:endParaRPr>
          </a:p>
        </p:txBody>
      </p:sp>
      <p:sp>
        <p:nvSpPr>
          <p:cNvPr id="287" name="Google Shape;287;p46"/>
          <p:cNvSpPr/>
          <p:nvPr/>
        </p:nvSpPr>
        <p:spPr>
          <a:xfrm>
            <a:off x="4613226" y="1905097"/>
            <a:ext cx="5783855" cy="728048"/>
          </a:xfrm>
          <a:prstGeom prst="flowChartProcess">
            <a:avLst/>
          </a:prstGeom>
          <a:solidFill>
            <a:srgbClr val="9FB6F9"/>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 sz="2400" b="1">
                <a:solidFill>
                  <a:srgbClr val="FFFFFF"/>
                </a:solidFill>
                <a:latin typeface="Arial"/>
                <a:ea typeface="Arial"/>
                <a:cs typeface="Arial"/>
                <a:sym typeface="Arial"/>
              </a:rPr>
              <a:t>Container Runtime</a:t>
            </a:r>
            <a:endParaRPr sz="2400" b="1">
              <a:solidFill>
                <a:srgbClr val="FFFFFF"/>
              </a:solidFill>
              <a:latin typeface="Arial"/>
              <a:ea typeface="Arial"/>
              <a:cs typeface="Arial"/>
              <a:sym typeface="Arial"/>
            </a:endParaRPr>
          </a:p>
        </p:txBody>
      </p:sp>
      <p:sp>
        <p:nvSpPr>
          <p:cNvPr id="270" name="Google Shape;270;p46"/>
          <p:cNvSpPr/>
          <p:nvPr/>
        </p:nvSpPr>
        <p:spPr>
          <a:xfrm>
            <a:off x="4729313" y="2460082"/>
            <a:ext cx="1468631" cy="343297"/>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libcontainer</a:t>
            </a:r>
            <a:endParaRPr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46132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30,000ft view</a:t>
            </a:r>
            <a:endParaRPr sz="4800"/>
          </a:p>
        </p:txBody>
      </p:sp>
      <p:sp>
        <p:nvSpPr>
          <p:cNvPr id="293" name="Google Shape;293;p47"/>
          <p:cNvSpPr txBox="1"/>
          <p:nvPr/>
        </p:nvSpPr>
        <p:spPr>
          <a:xfrm>
            <a:off x="203867" y="1678800"/>
            <a:ext cx="4000000" cy="4313200"/>
          </a:xfrm>
          <a:prstGeom prst="rect">
            <a:avLst/>
          </a:prstGeom>
          <a:noFill/>
          <a:ln>
            <a:noFill/>
          </a:ln>
        </p:spPr>
        <p:txBody>
          <a:bodyPr spcFirstLastPara="1" wrap="square" lIns="121900" tIns="121900" rIns="121900" bIns="121900" anchor="ctr" anchorCtr="0">
            <a:noAutofit/>
          </a:bodyPr>
          <a:lstStyle/>
          <a:p>
            <a:pPr marL="609585" indent="-423323">
              <a:buClr>
                <a:srgbClr val="000000"/>
              </a:buClr>
              <a:buSzPts val="1400"/>
              <a:buFont typeface="Arial"/>
              <a:buChar char="●"/>
            </a:pPr>
            <a:r>
              <a:rPr lang="en" sz="1867">
                <a:solidFill>
                  <a:srgbClr val="000000"/>
                </a:solidFill>
                <a:latin typeface="Arial"/>
                <a:ea typeface="Arial"/>
                <a:cs typeface="Arial"/>
                <a:sym typeface="Arial"/>
              </a:rPr>
              <a:t>User:</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chemeClr val="dk1"/>
                </a:solidFill>
                <a:latin typeface="Arial"/>
                <a:ea typeface="Arial"/>
                <a:cs typeface="Arial"/>
                <a:sym typeface="Arial"/>
              </a:rPr>
              <a:t>Kubectl (CLI tool)</a:t>
            </a:r>
            <a:endParaRPr sz="1867">
              <a:solidFill>
                <a:schemeClr val="dk1"/>
              </a:solidFill>
              <a:latin typeface="Arial"/>
              <a:ea typeface="Arial"/>
              <a:cs typeface="Arial"/>
              <a:sym typeface="Arial"/>
            </a:endParaRPr>
          </a:p>
          <a:p>
            <a:pPr marL="1219170" lvl="1" indent="-423323">
              <a:buClr>
                <a:schemeClr val="dk1"/>
              </a:buClr>
              <a:buSzPts val="1400"/>
              <a:buFont typeface="Arial"/>
              <a:buChar char="○"/>
            </a:pPr>
            <a:r>
              <a:rPr lang="en" sz="1867">
                <a:solidFill>
                  <a:schemeClr val="dk1"/>
                </a:solidFill>
                <a:latin typeface="Arial"/>
                <a:ea typeface="Arial"/>
                <a:cs typeface="Arial"/>
                <a:sym typeface="Arial"/>
              </a:rPr>
              <a:t>UI: Dashboard</a:t>
            </a:r>
            <a:endParaRPr sz="1867">
              <a:solidFill>
                <a:schemeClr val="dk1"/>
              </a:solidFill>
              <a:latin typeface="Arial"/>
              <a:ea typeface="Arial"/>
              <a:cs typeface="Arial"/>
              <a:sym typeface="Arial"/>
            </a:endParaRPr>
          </a:p>
          <a:p>
            <a:pPr>
              <a:buClr>
                <a:srgbClr val="000000"/>
              </a:buClr>
              <a:buSzPts val="1400"/>
            </a:pPr>
            <a:endParaRPr sz="1867">
              <a:solidFill>
                <a:schemeClr val="dk1"/>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Master:</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API Server</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Etcd</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Scheduler</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Controller Manager</a:t>
            </a: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Nodes:</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Kubelet</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Container Runtime</a:t>
            </a:r>
            <a:endParaRPr sz="1867">
              <a:solidFill>
                <a:srgbClr val="000000"/>
              </a:solidFill>
              <a:latin typeface="Arial"/>
              <a:ea typeface="Arial"/>
              <a:cs typeface="Arial"/>
              <a:sym typeface="Arial"/>
            </a:endParaRPr>
          </a:p>
          <a:p>
            <a:pPr>
              <a:buClr>
                <a:srgbClr val="000000"/>
              </a:buClr>
              <a:buSzPts val="1400"/>
            </a:pPr>
            <a:r>
              <a:rPr lang="en" sz="1867">
                <a:solidFill>
                  <a:srgbClr val="000000"/>
                </a:solidFill>
                <a:latin typeface="Arial"/>
                <a:ea typeface="Arial"/>
                <a:cs typeface="Arial"/>
                <a:sym typeface="Arial"/>
              </a:rPr>
              <a:t>  </a:t>
            </a:r>
            <a:endParaRPr sz="1867">
              <a:solidFill>
                <a:srgbClr val="000000"/>
              </a:solidFill>
              <a:latin typeface="Arial"/>
              <a:ea typeface="Arial"/>
              <a:cs typeface="Arial"/>
              <a:sym typeface="Arial"/>
            </a:endParaRPr>
          </a:p>
        </p:txBody>
      </p:sp>
      <p:sp>
        <p:nvSpPr>
          <p:cNvPr id="294" name="Google Shape;294;p47"/>
          <p:cNvSpPr/>
          <p:nvPr/>
        </p:nvSpPr>
        <p:spPr>
          <a:xfrm>
            <a:off x="5563167" y="1798625"/>
            <a:ext cx="2926800" cy="3696800"/>
          </a:xfrm>
          <a:prstGeom prst="rect">
            <a:avLst/>
          </a:prstGeom>
          <a:solidFill>
            <a:srgbClr val="F3F3F3"/>
          </a:solidFill>
          <a:ln w="28575" cap="flat" cmpd="sng">
            <a:solidFill>
              <a:schemeClr val="dk2"/>
            </a:solidFill>
            <a:prstDash val="dash"/>
            <a:round/>
            <a:headEnd type="none" w="sm" len="sm"/>
            <a:tailEnd type="none" w="sm" len="sm"/>
          </a:ln>
        </p:spPr>
        <p:txBody>
          <a:bodyPr spcFirstLastPara="1" wrap="square" lIns="121900" tIns="121900" rIns="121900" bIns="121900" anchor="t" anchorCtr="0">
            <a:noAutofit/>
          </a:bodyPr>
          <a:lstStyle/>
          <a:p>
            <a:pPr algn="ctr">
              <a:buClr>
                <a:srgbClr val="000000"/>
              </a:buClr>
              <a:buSzPts val="1600"/>
            </a:pPr>
            <a:r>
              <a:rPr lang="en" sz="2133" b="1">
                <a:solidFill>
                  <a:srgbClr val="000000"/>
                </a:solidFill>
                <a:latin typeface="Arial"/>
                <a:ea typeface="Arial"/>
                <a:cs typeface="Arial"/>
                <a:sym typeface="Arial"/>
              </a:rPr>
              <a:t>Master</a:t>
            </a:r>
            <a:r>
              <a:rPr lang="en" sz="2400" b="1">
                <a:solidFill>
                  <a:srgbClr val="000000"/>
                </a:solidFill>
                <a:latin typeface="Arial"/>
                <a:ea typeface="Arial"/>
                <a:cs typeface="Arial"/>
                <a:sym typeface="Arial"/>
              </a:rPr>
              <a:t> </a:t>
            </a:r>
            <a:endParaRPr sz="2400" b="1">
              <a:solidFill>
                <a:srgbClr val="000000"/>
              </a:solidFill>
              <a:latin typeface="Arial"/>
              <a:ea typeface="Arial"/>
              <a:cs typeface="Arial"/>
              <a:sym typeface="Arial"/>
            </a:endParaRPr>
          </a:p>
        </p:txBody>
      </p:sp>
      <p:sp>
        <p:nvSpPr>
          <p:cNvPr id="295" name="Google Shape;295;p47"/>
          <p:cNvSpPr/>
          <p:nvPr/>
        </p:nvSpPr>
        <p:spPr>
          <a:xfrm>
            <a:off x="5268961" y="2326813"/>
            <a:ext cx="1390712" cy="662367"/>
          </a:xfrm>
          <a:prstGeom prst="flowChartProcess">
            <a:avLst/>
          </a:prstGeom>
          <a:solidFill>
            <a:srgbClr val="9FB6F9"/>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600"/>
            </a:pPr>
            <a:r>
              <a:rPr lang="en" sz="2133">
                <a:solidFill>
                  <a:srgbClr val="FFFFFF"/>
                </a:solidFill>
                <a:latin typeface="Arial"/>
                <a:ea typeface="Arial"/>
                <a:cs typeface="Arial"/>
                <a:sym typeface="Arial"/>
              </a:rPr>
              <a:t>API</a:t>
            </a:r>
            <a:endParaRPr sz="2133">
              <a:solidFill>
                <a:srgbClr val="FFFFFF"/>
              </a:solidFill>
              <a:latin typeface="Arial"/>
              <a:ea typeface="Arial"/>
              <a:cs typeface="Arial"/>
              <a:sym typeface="Arial"/>
            </a:endParaRPr>
          </a:p>
        </p:txBody>
      </p:sp>
      <p:sp>
        <p:nvSpPr>
          <p:cNvPr id="296" name="Google Shape;296;p47"/>
          <p:cNvSpPr/>
          <p:nvPr/>
        </p:nvSpPr>
        <p:spPr>
          <a:xfrm>
            <a:off x="6099187" y="3458685"/>
            <a:ext cx="1193856" cy="561383"/>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100"/>
            </a:pPr>
            <a:r>
              <a:rPr lang="en" sz="1467">
                <a:solidFill>
                  <a:srgbClr val="000000"/>
                </a:solidFill>
                <a:latin typeface="Arial"/>
                <a:ea typeface="Arial"/>
                <a:cs typeface="Arial"/>
                <a:sym typeface="Arial"/>
              </a:rPr>
              <a:t>Controller manager</a:t>
            </a:r>
            <a:endParaRPr sz="1467">
              <a:solidFill>
                <a:srgbClr val="000000"/>
              </a:solidFill>
              <a:latin typeface="Arial"/>
              <a:ea typeface="Arial"/>
              <a:cs typeface="Arial"/>
              <a:sym typeface="Arial"/>
            </a:endParaRPr>
          </a:p>
        </p:txBody>
      </p:sp>
      <p:sp>
        <p:nvSpPr>
          <p:cNvPr id="297" name="Google Shape;297;p47"/>
          <p:cNvSpPr/>
          <p:nvPr/>
        </p:nvSpPr>
        <p:spPr>
          <a:xfrm>
            <a:off x="6099187" y="4372209"/>
            <a:ext cx="1193856" cy="561383"/>
          </a:xfrm>
          <a:prstGeom prst="flowChartProcess">
            <a:avLst/>
          </a:prstGeom>
          <a:solidFill>
            <a:srgbClr val="DDE7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Scheduler</a:t>
            </a:r>
            <a:endParaRPr sz="1600">
              <a:solidFill>
                <a:srgbClr val="000000"/>
              </a:solidFill>
              <a:latin typeface="Arial"/>
              <a:ea typeface="Arial"/>
              <a:cs typeface="Arial"/>
              <a:sym typeface="Arial"/>
            </a:endParaRPr>
          </a:p>
        </p:txBody>
      </p:sp>
      <p:cxnSp>
        <p:nvCxnSpPr>
          <p:cNvPr id="298" name="Google Shape;298;p47"/>
          <p:cNvCxnSpPr>
            <a:stCxn id="296" idx="1"/>
            <a:endCxn id="297" idx="1"/>
          </p:cNvCxnSpPr>
          <p:nvPr/>
        </p:nvCxnSpPr>
        <p:spPr>
          <a:xfrm>
            <a:off x="6099187" y="3739376"/>
            <a:ext cx="800" cy="913600"/>
          </a:xfrm>
          <a:prstGeom prst="bentConnector3">
            <a:avLst>
              <a:gd name="adj1" fmla="val -39687500"/>
            </a:avLst>
          </a:prstGeom>
          <a:noFill/>
          <a:ln w="28575" cap="flat" cmpd="sng">
            <a:solidFill>
              <a:schemeClr val="dk2"/>
            </a:solidFill>
            <a:prstDash val="solid"/>
            <a:round/>
            <a:headEnd type="none" w="sm" len="sm"/>
            <a:tailEnd type="none" w="sm" len="sm"/>
          </a:ln>
        </p:spPr>
      </p:cxnSp>
      <p:cxnSp>
        <p:nvCxnSpPr>
          <p:cNvPr id="299" name="Google Shape;299;p47"/>
          <p:cNvCxnSpPr/>
          <p:nvPr/>
        </p:nvCxnSpPr>
        <p:spPr>
          <a:xfrm rot="10800000">
            <a:off x="5776997" y="4196523"/>
            <a:ext cx="178400" cy="0"/>
          </a:xfrm>
          <a:prstGeom prst="straightConnector1">
            <a:avLst/>
          </a:prstGeom>
          <a:noFill/>
          <a:ln w="28575" cap="flat" cmpd="sng">
            <a:solidFill>
              <a:schemeClr val="dk2"/>
            </a:solidFill>
            <a:prstDash val="solid"/>
            <a:round/>
            <a:headEnd type="none" w="sm" len="sm"/>
            <a:tailEnd type="none" w="sm" len="sm"/>
          </a:ln>
        </p:spPr>
      </p:cxnSp>
      <p:sp>
        <p:nvSpPr>
          <p:cNvPr id="300" name="Google Shape;300;p47"/>
          <p:cNvSpPr/>
          <p:nvPr/>
        </p:nvSpPr>
        <p:spPr>
          <a:xfrm>
            <a:off x="7469087" y="4984311"/>
            <a:ext cx="864741" cy="913400"/>
          </a:xfrm>
          <a:prstGeom prst="flowChartMagneticDisk">
            <a:avLst/>
          </a:prstGeom>
          <a:solidFill>
            <a:srgbClr val="9BB5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600"/>
            </a:pPr>
            <a:r>
              <a:rPr lang="en" sz="2133">
                <a:solidFill>
                  <a:srgbClr val="FFFFFF"/>
                </a:solidFill>
                <a:latin typeface="Arial"/>
                <a:ea typeface="Arial"/>
                <a:cs typeface="Arial"/>
                <a:sym typeface="Arial"/>
              </a:rPr>
              <a:t>etcd</a:t>
            </a:r>
            <a:endParaRPr sz="2133">
              <a:solidFill>
                <a:srgbClr val="FFFFFF"/>
              </a:solidFill>
              <a:latin typeface="Arial"/>
              <a:ea typeface="Arial"/>
              <a:cs typeface="Arial"/>
              <a:sym typeface="Arial"/>
            </a:endParaRPr>
          </a:p>
        </p:txBody>
      </p:sp>
      <p:grpSp>
        <p:nvGrpSpPr>
          <p:cNvPr id="301" name="Google Shape;301;p47"/>
          <p:cNvGrpSpPr/>
          <p:nvPr/>
        </p:nvGrpSpPr>
        <p:grpSpPr>
          <a:xfrm>
            <a:off x="3881459" y="2085243"/>
            <a:ext cx="266620" cy="961331"/>
            <a:chOff x="4763864" y="1048957"/>
            <a:chExt cx="230295" cy="830356"/>
          </a:xfrm>
        </p:grpSpPr>
        <p:sp>
          <p:nvSpPr>
            <p:cNvPr id="302" name="Google Shape;302;p47"/>
            <p:cNvSpPr/>
            <p:nvPr/>
          </p:nvSpPr>
          <p:spPr>
            <a:xfrm>
              <a:off x="4763919" y="1048957"/>
              <a:ext cx="230100" cy="2166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303" name="Google Shape;303;p47"/>
            <p:cNvCxnSpPr>
              <a:stCxn id="302" idx="4"/>
            </p:cNvCxnSpPr>
            <p:nvPr/>
          </p:nvCxnSpPr>
          <p:spPr>
            <a:xfrm>
              <a:off x="4878969" y="1265557"/>
              <a:ext cx="0" cy="355800"/>
            </a:xfrm>
            <a:prstGeom prst="straightConnector1">
              <a:avLst/>
            </a:prstGeom>
            <a:noFill/>
            <a:ln w="28575" cap="flat" cmpd="sng">
              <a:solidFill>
                <a:schemeClr val="dk2"/>
              </a:solidFill>
              <a:prstDash val="solid"/>
              <a:round/>
              <a:headEnd type="none" w="sm" len="sm"/>
              <a:tailEnd type="none" w="sm" len="sm"/>
            </a:ln>
          </p:spPr>
        </p:cxnSp>
        <p:cxnSp>
          <p:nvCxnSpPr>
            <p:cNvPr id="304" name="Google Shape;304;p47"/>
            <p:cNvCxnSpPr/>
            <p:nvPr/>
          </p:nvCxnSpPr>
          <p:spPr>
            <a:xfrm flipH="1">
              <a:off x="4796811" y="1621313"/>
              <a:ext cx="82200" cy="258000"/>
            </a:xfrm>
            <a:prstGeom prst="straightConnector1">
              <a:avLst/>
            </a:prstGeom>
            <a:noFill/>
            <a:ln w="28575" cap="flat" cmpd="sng">
              <a:solidFill>
                <a:schemeClr val="dk2"/>
              </a:solidFill>
              <a:prstDash val="solid"/>
              <a:round/>
              <a:headEnd type="none" w="sm" len="sm"/>
              <a:tailEnd type="none" w="sm" len="sm"/>
            </a:ln>
          </p:spPr>
        </p:cxnSp>
        <p:cxnSp>
          <p:nvCxnSpPr>
            <p:cNvPr id="305" name="Google Shape;305;p47"/>
            <p:cNvCxnSpPr/>
            <p:nvPr/>
          </p:nvCxnSpPr>
          <p:spPr>
            <a:xfrm>
              <a:off x="4885800" y="1621550"/>
              <a:ext cx="81000" cy="257400"/>
            </a:xfrm>
            <a:prstGeom prst="straightConnector1">
              <a:avLst/>
            </a:prstGeom>
            <a:noFill/>
            <a:ln w="28575" cap="flat" cmpd="sng">
              <a:solidFill>
                <a:schemeClr val="dk2"/>
              </a:solidFill>
              <a:prstDash val="solid"/>
              <a:round/>
              <a:headEnd type="none" w="sm" len="sm"/>
              <a:tailEnd type="none" w="sm" len="sm"/>
            </a:ln>
          </p:spPr>
        </p:cxnSp>
        <p:cxnSp>
          <p:nvCxnSpPr>
            <p:cNvPr id="306" name="Google Shape;306;p47"/>
            <p:cNvCxnSpPr/>
            <p:nvPr/>
          </p:nvCxnSpPr>
          <p:spPr>
            <a:xfrm flipH="1">
              <a:off x="4763864" y="1366546"/>
              <a:ext cx="109500" cy="178500"/>
            </a:xfrm>
            <a:prstGeom prst="straightConnector1">
              <a:avLst/>
            </a:prstGeom>
            <a:noFill/>
            <a:ln w="28575" cap="flat" cmpd="sng">
              <a:solidFill>
                <a:schemeClr val="dk2"/>
              </a:solidFill>
              <a:prstDash val="solid"/>
              <a:round/>
              <a:headEnd type="none" w="sm" len="sm"/>
              <a:tailEnd type="none" w="sm" len="sm"/>
            </a:ln>
          </p:spPr>
        </p:cxnSp>
        <p:cxnSp>
          <p:nvCxnSpPr>
            <p:cNvPr id="307" name="Google Shape;307;p47"/>
            <p:cNvCxnSpPr/>
            <p:nvPr/>
          </p:nvCxnSpPr>
          <p:spPr>
            <a:xfrm>
              <a:off x="4884659" y="1366546"/>
              <a:ext cx="109500" cy="172500"/>
            </a:xfrm>
            <a:prstGeom prst="straightConnector1">
              <a:avLst/>
            </a:prstGeom>
            <a:noFill/>
            <a:ln w="28575" cap="flat" cmpd="sng">
              <a:solidFill>
                <a:schemeClr val="dk2"/>
              </a:solidFill>
              <a:prstDash val="solid"/>
              <a:round/>
              <a:headEnd type="none" w="sm" len="sm"/>
              <a:tailEnd type="none" w="sm" len="sm"/>
            </a:ln>
          </p:spPr>
        </p:cxnSp>
      </p:grpSp>
      <p:cxnSp>
        <p:nvCxnSpPr>
          <p:cNvPr id="308" name="Google Shape;308;p47"/>
          <p:cNvCxnSpPr>
            <a:endCxn id="295" idx="1"/>
          </p:cNvCxnSpPr>
          <p:nvPr/>
        </p:nvCxnSpPr>
        <p:spPr>
          <a:xfrm>
            <a:off x="4212561" y="2657995"/>
            <a:ext cx="1056400" cy="0"/>
          </a:xfrm>
          <a:prstGeom prst="straightConnector1">
            <a:avLst/>
          </a:prstGeom>
          <a:noFill/>
          <a:ln w="28575" cap="flat" cmpd="sng">
            <a:solidFill>
              <a:schemeClr val="dk2"/>
            </a:solidFill>
            <a:prstDash val="solid"/>
            <a:round/>
            <a:headEnd type="none" w="sm" len="sm"/>
            <a:tailEnd type="stealth" w="med" len="med"/>
          </a:ln>
        </p:spPr>
      </p:cxnSp>
      <p:sp>
        <p:nvSpPr>
          <p:cNvPr id="309" name="Google Shape;309;p47"/>
          <p:cNvSpPr txBox="1"/>
          <p:nvPr/>
        </p:nvSpPr>
        <p:spPr>
          <a:xfrm>
            <a:off x="4203167" y="2251152"/>
            <a:ext cx="974400" cy="377200"/>
          </a:xfrm>
          <a:prstGeom prst="rect">
            <a:avLst/>
          </a:prstGeom>
          <a:noFill/>
          <a:ln>
            <a:noFill/>
          </a:ln>
        </p:spPr>
        <p:txBody>
          <a:bodyPr spcFirstLastPara="1" wrap="square" lIns="121900" tIns="121900" rIns="121900" bIns="121900" anchor="t" anchorCtr="0">
            <a:noAutofit/>
          </a:bodyPr>
          <a:lstStyle/>
          <a:p>
            <a:pPr>
              <a:buClr>
                <a:srgbClr val="000000"/>
              </a:buClr>
              <a:buSzPts val="1200"/>
            </a:pPr>
            <a:r>
              <a:rPr lang="en" sz="1600">
                <a:solidFill>
                  <a:srgbClr val="000000"/>
                </a:solidFill>
                <a:latin typeface="Arial"/>
                <a:ea typeface="Arial"/>
                <a:cs typeface="Arial"/>
                <a:sym typeface="Arial"/>
              </a:rPr>
              <a:t>Kubectl</a:t>
            </a:r>
            <a:endParaRPr sz="1600">
              <a:solidFill>
                <a:srgbClr val="000000"/>
              </a:solidFill>
              <a:latin typeface="Arial"/>
              <a:ea typeface="Arial"/>
              <a:cs typeface="Arial"/>
              <a:sym typeface="Arial"/>
            </a:endParaRPr>
          </a:p>
        </p:txBody>
      </p:sp>
      <p:cxnSp>
        <p:nvCxnSpPr>
          <p:cNvPr id="310" name="Google Shape;310;p47"/>
          <p:cNvCxnSpPr/>
          <p:nvPr/>
        </p:nvCxnSpPr>
        <p:spPr>
          <a:xfrm>
            <a:off x="6659672" y="2839067"/>
            <a:ext cx="1244000" cy="0"/>
          </a:xfrm>
          <a:prstGeom prst="straightConnector1">
            <a:avLst/>
          </a:prstGeom>
          <a:noFill/>
          <a:ln w="28575" cap="flat" cmpd="sng">
            <a:solidFill>
              <a:schemeClr val="dk2"/>
            </a:solidFill>
            <a:prstDash val="solid"/>
            <a:round/>
            <a:headEnd type="none" w="sm" len="sm"/>
            <a:tailEnd type="none" w="sm" len="sm"/>
          </a:ln>
        </p:spPr>
      </p:cxnSp>
      <p:cxnSp>
        <p:nvCxnSpPr>
          <p:cNvPr id="311" name="Google Shape;311;p47"/>
          <p:cNvCxnSpPr>
            <a:stCxn id="300" idx="1"/>
          </p:cNvCxnSpPr>
          <p:nvPr/>
        </p:nvCxnSpPr>
        <p:spPr>
          <a:xfrm rot="10800000">
            <a:off x="7901457" y="2818711"/>
            <a:ext cx="0" cy="2165600"/>
          </a:xfrm>
          <a:prstGeom prst="straightConnector1">
            <a:avLst/>
          </a:prstGeom>
          <a:noFill/>
          <a:ln w="28575" cap="flat" cmpd="sng">
            <a:solidFill>
              <a:schemeClr val="dk2"/>
            </a:solidFill>
            <a:prstDash val="solid"/>
            <a:round/>
            <a:headEnd type="stealth" w="med" len="med"/>
            <a:tailEnd type="none" w="sm" len="sm"/>
          </a:ln>
        </p:spPr>
      </p:cxnSp>
      <p:grpSp>
        <p:nvGrpSpPr>
          <p:cNvPr id="312" name="Google Shape;312;p47"/>
          <p:cNvGrpSpPr/>
          <p:nvPr/>
        </p:nvGrpSpPr>
        <p:grpSpPr>
          <a:xfrm>
            <a:off x="9020289" y="3361018"/>
            <a:ext cx="2908504" cy="1345561"/>
            <a:chOff x="4521575" y="627650"/>
            <a:chExt cx="2957400" cy="1132500"/>
          </a:xfrm>
        </p:grpSpPr>
        <p:sp>
          <p:nvSpPr>
            <p:cNvPr id="313" name="Google Shape;313;p47"/>
            <p:cNvSpPr/>
            <p:nvPr/>
          </p:nvSpPr>
          <p:spPr>
            <a:xfrm>
              <a:off x="4521575" y="627650"/>
              <a:ext cx="2957400" cy="11325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600"/>
              </a:pPr>
              <a:r>
                <a:rPr lang="en" sz="2133" b="1">
                  <a:solidFill>
                    <a:srgbClr val="000000"/>
                  </a:solidFill>
                  <a:latin typeface="Arial"/>
                  <a:ea typeface="Arial"/>
                  <a:cs typeface="Arial"/>
                  <a:sym typeface="Arial"/>
                </a:rPr>
                <a:t>Node</a:t>
              </a:r>
              <a:endParaRPr sz="2133" b="1">
                <a:solidFill>
                  <a:srgbClr val="000000"/>
                </a:solidFill>
                <a:latin typeface="Arial"/>
                <a:ea typeface="Arial"/>
                <a:cs typeface="Arial"/>
                <a:sym typeface="Arial"/>
              </a:endParaRPr>
            </a:p>
          </p:txBody>
        </p:sp>
        <p:sp>
          <p:nvSpPr>
            <p:cNvPr id="314" name="Google Shape;314;p47"/>
            <p:cNvSpPr/>
            <p:nvPr/>
          </p:nvSpPr>
          <p:spPr>
            <a:xfrm>
              <a:off x="4719482" y="1099625"/>
              <a:ext cx="1055350" cy="502650"/>
            </a:xfrm>
            <a:prstGeom prst="flowChartProcess">
              <a:avLst/>
            </a:prstGeom>
            <a:solidFill>
              <a:srgbClr val="9FB6F9"/>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300"/>
              </a:pPr>
              <a:r>
                <a:rPr lang="en" sz="1733">
                  <a:solidFill>
                    <a:srgbClr val="FFFFFF"/>
                  </a:solidFill>
                  <a:latin typeface="Arial"/>
                  <a:ea typeface="Arial"/>
                  <a:cs typeface="Arial"/>
                  <a:sym typeface="Arial"/>
                </a:rPr>
                <a:t>Kubelet</a:t>
              </a:r>
              <a:endParaRPr sz="1733">
                <a:solidFill>
                  <a:srgbClr val="FFFFFF"/>
                </a:solidFill>
                <a:latin typeface="Arial"/>
                <a:ea typeface="Arial"/>
                <a:cs typeface="Arial"/>
                <a:sym typeface="Arial"/>
              </a:endParaRPr>
            </a:p>
          </p:txBody>
        </p:sp>
        <p:sp>
          <p:nvSpPr>
            <p:cNvPr id="315" name="Google Shape;315;p47"/>
            <p:cNvSpPr/>
            <p:nvPr/>
          </p:nvSpPr>
          <p:spPr>
            <a:xfrm>
              <a:off x="6250152" y="1099625"/>
              <a:ext cx="1055350" cy="502650"/>
            </a:xfrm>
            <a:prstGeom prst="flowChartProcess">
              <a:avLst/>
            </a:prstGeom>
            <a:solidFill>
              <a:srgbClr val="9FB6F9"/>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000"/>
              </a:pPr>
              <a:r>
                <a:rPr lang="en" sz="1333">
                  <a:solidFill>
                    <a:schemeClr val="lt1"/>
                  </a:solidFill>
                  <a:latin typeface="Arial"/>
                  <a:ea typeface="Arial"/>
                  <a:cs typeface="Arial"/>
                  <a:sym typeface="Arial"/>
                </a:rPr>
                <a:t>Container Runtime</a:t>
              </a:r>
              <a:endParaRPr sz="1733">
                <a:solidFill>
                  <a:srgbClr val="FFFFFF"/>
                </a:solidFill>
                <a:latin typeface="Arial"/>
                <a:ea typeface="Arial"/>
                <a:cs typeface="Arial"/>
                <a:sym typeface="Arial"/>
              </a:endParaRPr>
            </a:p>
          </p:txBody>
        </p:sp>
        <p:cxnSp>
          <p:nvCxnSpPr>
            <p:cNvPr id="316" name="Google Shape;316;p47"/>
            <p:cNvCxnSpPr>
              <a:stCxn id="314" idx="3"/>
              <a:endCxn id="315" idx="1"/>
            </p:cNvCxnSpPr>
            <p:nvPr/>
          </p:nvCxnSpPr>
          <p:spPr>
            <a:xfrm>
              <a:off x="5774832" y="1350950"/>
              <a:ext cx="475500" cy="0"/>
            </a:xfrm>
            <a:prstGeom prst="straightConnector1">
              <a:avLst/>
            </a:prstGeom>
            <a:noFill/>
            <a:ln w="28575" cap="flat" cmpd="sng">
              <a:solidFill>
                <a:schemeClr val="dk2"/>
              </a:solidFill>
              <a:prstDash val="solid"/>
              <a:round/>
              <a:headEnd type="none" w="sm" len="sm"/>
              <a:tailEnd type="stealth" w="med" len="med"/>
            </a:ln>
          </p:spPr>
        </p:cxnSp>
      </p:grpSp>
      <p:cxnSp>
        <p:nvCxnSpPr>
          <p:cNvPr id="317" name="Google Shape;317;p47"/>
          <p:cNvCxnSpPr>
            <a:stCxn id="314" idx="1"/>
          </p:cNvCxnSpPr>
          <p:nvPr/>
        </p:nvCxnSpPr>
        <p:spPr>
          <a:xfrm rot="10800000">
            <a:off x="8772924" y="2655193"/>
            <a:ext cx="442000" cy="1565200"/>
          </a:xfrm>
          <a:prstGeom prst="bentConnector2">
            <a:avLst/>
          </a:prstGeom>
          <a:noFill/>
          <a:ln w="28575" cap="flat" cmpd="sng">
            <a:solidFill>
              <a:schemeClr val="dk2"/>
            </a:solidFill>
            <a:prstDash val="solid"/>
            <a:round/>
            <a:headEnd type="none" w="sm" len="sm"/>
            <a:tailEnd type="none" w="sm" len="sm"/>
          </a:ln>
        </p:spPr>
      </p:cxnSp>
      <p:cxnSp>
        <p:nvCxnSpPr>
          <p:cNvPr id="318" name="Google Shape;318;p47"/>
          <p:cNvCxnSpPr/>
          <p:nvPr/>
        </p:nvCxnSpPr>
        <p:spPr>
          <a:xfrm rot="10800000">
            <a:off x="5772333" y="2993167"/>
            <a:ext cx="0" cy="1204400"/>
          </a:xfrm>
          <a:prstGeom prst="straightConnector1">
            <a:avLst/>
          </a:prstGeom>
          <a:noFill/>
          <a:ln w="28575" cap="flat" cmpd="sng">
            <a:solidFill>
              <a:schemeClr val="dk2"/>
            </a:solidFill>
            <a:prstDash val="solid"/>
            <a:round/>
            <a:headEnd type="none" w="sm" len="sm"/>
            <a:tailEnd type="stealth" w="med" len="med"/>
          </a:ln>
        </p:spPr>
      </p:cxnSp>
      <p:grpSp>
        <p:nvGrpSpPr>
          <p:cNvPr id="319" name="Google Shape;319;p47"/>
          <p:cNvGrpSpPr/>
          <p:nvPr/>
        </p:nvGrpSpPr>
        <p:grpSpPr>
          <a:xfrm>
            <a:off x="9020289" y="1798618"/>
            <a:ext cx="2908504" cy="1345561"/>
            <a:chOff x="4521575" y="627650"/>
            <a:chExt cx="2957400" cy="1132500"/>
          </a:xfrm>
        </p:grpSpPr>
        <p:sp>
          <p:nvSpPr>
            <p:cNvPr id="320" name="Google Shape;320;p47"/>
            <p:cNvSpPr/>
            <p:nvPr/>
          </p:nvSpPr>
          <p:spPr>
            <a:xfrm>
              <a:off x="4521575" y="627650"/>
              <a:ext cx="2957400" cy="11325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600"/>
              </a:pPr>
              <a:r>
                <a:rPr lang="en" sz="2133" b="1">
                  <a:solidFill>
                    <a:srgbClr val="000000"/>
                  </a:solidFill>
                  <a:latin typeface="Arial"/>
                  <a:ea typeface="Arial"/>
                  <a:cs typeface="Arial"/>
                  <a:sym typeface="Arial"/>
                </a:rPr>
                <a:t>Node</a:t>
              </a:r>
              <a:endParaRPr sz="2133" b="1">
                <a:solidFill>
                  <a:srgbClr val="000000"/>
                </a:solidFill>
                <a:latin typeface="Arial"/>
                <a:ea typeface="Arial"/>
                <a:cs typeface="Arial"/>
                <a:sym typeface="Arial"/>
              </a:endParaRPr>
            </a:p>
          </p:txBody>
        </p:sp>
        <p:sp>
          <p:nvSpPr>
            <p:cNvPr id="321" name="Google Shape;321;p47"/>
            <p:cNvSpPr/>
            <p:nvPr/>
          </p:nvSpPr>
          <p:spPr>
            <a:xfrm>
              <a:off x="4719482" y="1099625"/>
              <a:ext cx="1055350" cy="502650"/>
            </a:xfrm>
            <a:prstGeom prst="flowChartProcess">
              <a:avLst/>
            </a:prstGeom>
            <a:solidFill>
              <a:srgbClr val="9FB6F9"/>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300"/>
              </a:pPr>
              <a:r>
                <a:rPr lang="en" sz="1733">
                  <a:solidFill>
                    <a:srgbClr val="FFFFFF"/>
                  </a:solidFill>
                  <a:latin typeface="Arial"/>
                  <a:ea typeface="Arial"/>
                  <a:cs typeface="Arial"/>
                  <a:sym typeface="Arial"/>
                </a:rPr>
                <a:t>Kubelet</a:t>
              </a:r>
              <a:endParaRPr sz="1733">
                <a:solidFill>
                  <a:srgbClr val="FFFFFF"/>
                </a:solidFill>
                <a:latin typeface="Arial"/>
                <a:ea typeface="Arial"/>
                <a:cs typeface="Arial"/>
                <a:sym typeface="Arial"/>
              </a:endParaRPr>
            </a:p>
          </p:txBody>
        </p:sp>
        <p:sp>
          <p:nvSpPr>
            <p:cNvPr id="322" name="Google Shape;322;p47"/>
            <p:cNvSpPr/>
            <p:nvPr/>
          </p:nvSpPr>
          <p:spPr>
            <a:xfrm>
              <a:off x="6250152" y="1099625"/>
              <a:ext cx="1055350" cy="502650"/>
            </a:xfrm>
            <a:prstGeom prst="flowChartProcess">
              <a:avLst/>
            </a:prstGeom>
            <a:solidFill>
              <a:srgbClr val="9FB6F9"/>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000"/>
              </a:pPr>
              <a:r>
                <a:rPr lang="en" sz="1333">
                  <a:solidFill>
                    <a:srgbClr val="FFFFFF"/>
                  </a:solidFill>
                  <a:latin typeface="Arial"/>
                  <a:ea typeface="Arial"/>
                  <a:cs typeface="Arial"/>
                  <a:sym typeface="Arial"/>
                </a:rPr>
                <a:t>Container Runtime</a:t>
              </a:r>
              <a:endParaRPr sz="1333">
                <a:solidFill>
                  <a:srgbClr val="FFFFFF"/>
                </a:solidFill>
                <a:latin typeface="Arial"/>
                <a:ea typeface="Arial"/>
                <a:cs typeface="Arial"/>
                <a:sym typeface="Arial"/>
              </a:endParaRPr>
            </a:p>
          </p:txBody>
        </p:sp>
        <p:cxnSp>
          <p:nvCxnSpPr>
            <p:cNvPr id="323" name="Google Shape;323;p47"/>
            <p:cNvCxnSpPr>
              <a:stCxn id="321" idx="3"/>
              <a:endCxn id="322" idx="1"/>
            </p:cNvCxnSpPr>
            <p:nvPr/>
          </p:nvCxnSpPr>
          <p:spPr>
            <a:xfrm>
              <a:off x="5774832" y="1350950"/>
              <a:ext cx="475500" cy="0"/>
            </a:xfrm>
            <a:prstGeom prst="straightConnector1">
              <a:avLst/>
            </a:prstGeom>
            <a:noFill/>
            <a:ln w="28575" cap="flat" cmpd="sng">
              <a:solidFill>
                <a:schemeClr val="dk2"/>
              </a:solidFill>
              <a:prstDash val="solid"/>
              <a:round/>
              <a:headEnd type="none" w="sm" len="sm"/>
              <a:tailEnd type="stealth" w="med" len="med"/>
            </a:ln>
          </p:spPr>
        </p:cxnSp>
      </p:grpSp>
      <p:cxnSp>
        <p:nvCxnSpPr>
          <p:cNvPr id="324" name="Google Shape;324;p47"/>
          <p:cNvCxnSpPr>
            <a:stCxn id="321" idx="1"/>
            <a:endCxn id="295" idx="3"/>
          </p:cNvCxnSpPr>
          <p:nvPr/>
        </p:nvCxnSpPr>
        <p:spPr>
          <a:xfrm rot="10800000">
            <a:off x="6659724" y="2657995"/>
            <a:ext cx="2555200" cy="0"/>
          </a:xfrm>
          <a:prstGeom prst="straightConnector1">
            <a:avLst/>
          </a:prstGeom>
          <a:noFill/>
          <a:ln w="28575"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10685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8"/>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Master</a:t>
            </a:r>
            <a:endParaRPr sz="4800"/>
          </a:p>
        </p:txBody>
      </p:sp>
      <p:sp>
        <p:nvSpPr>
          <p:cNvPr id="330" name="Google Shape;330;p48"/>
          <p:cNvSpPr/>
          <p:nvPr/>
        </p:nvSpPr>
        <p:spPr>
          <a:xfrm>
            <a:off x="8422936" y="1637071"/>
            <a:ext cx="3284400" cy="4148800"/>
          </a:xfrm>
          <a:prstGeom prst="rect">
            <a:avLst/>
          </a:prstGeom>
          <a:solidFill>
            <a:srgbClr val="F3F3F3"/>
          </a:solidFill>
          <a:ln w="28575" cap="flat" cmpd="sng">
            <a:solidFill>
              <a:schemeClr val="dk2"/>
            </a:solidFill>
            <a:prstDash val="dash"/>
            <a:round/>
            <a:headEnd type="none" w="sm" len="sm"/>
            <a:tailEnd type="none" w="sm" len="sm"/>
          </a:ln>
        </p:spPr>
        <p:txBody>
          <a:bodyPr spcFirstLastPara="1" wrap="square" lIns="121900" tIns="121900" rIns="121900" bIns="121900" anchor="t" anchorCtr="0">
            <a:noAutofit/>
          </a:bodyPr>
          <a:lstStyle/>
          <a:p>
            <a:pPr algn="ctr">
              <a:buClr>
                <a:srgbClr val="000000"/>
              </a:buClr>
              <a:buSzPts val="1800"/>
            </a:pPr>
            <a:r>
              <a:rPr lang="en" sz="2400" b="1">
                <a:solidFill>
                  <a:srgbClr val="000000"/>
                </a:solidFill>
                <a:latin typeface="Arial"/>
                <a:ea typeface="Arial"/>
                <a:cs typeface="Arial"/>
                <a:sym typeface="Arial"/>
              </a:rPr>
              <a:t>Master Node</a:t>
            </a:r>
            <a:endParaRPr sz="2400" b="1">
              <a:solidFill>
                <a:srgbClr val="000000"/>
              </a:solidFill>
              <a:latin typeface="Arial"/>
              <a:ea typeface="Arial"/>
              <a:cs typeface="Arial"/>
              <a:sym typeface="Arial"/>
            </a:endParaRPr>
          </a:p>
        </p:txBody>
      </p:sp>
      <p:sp>
        <p:nvSpPr>
          <p:cNvPr id="331" name="Google Shape;331;p48"/>
          <p:cNvSpPr/>
          <p:nvPr/>
        </p:nvSpPr>
        <p:spPr>
          <a:xfrm>
            <a:off x="8092776" y="2229806"/>
            <a:ext cx="1560669" cy="743313"/>
          </a:xfrm>
          <a:prstGeom prst="flowChartProcess">
            <a:avLst/>
          </a:prstGeom>
          <a:solidFill>
            <a:srgbClr val="9FB6F9"/>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 sz="2400">
                <a:solidFill>
                  <a:srgbClr val="FFFFFF"/>
                </a:solidFill>
                <a:latin typeface="Arial"/>
                <a:ea typeface="Arial"/>
                <a:cs typeface="Arial"/>
                <a:sym typeface="Arial"/>
              </a:rPr>
              <a:t>API</a:t>
            </a:r>
            <a:endParaRPr sz="2400">
              <a:solidFill>
                <a:srgbClr val="FFFFFF"/>
              </a:solidFill>
              <a:latin typeface="Arial"/>
              <a:ea typeface="Arial"/>
              <a:cs typeface="Arial"/>
              <a:sym typeface="Arial"/>
            </a:endParaRPr>
          </a:p>
        </p:txBody>
      </p:sp>
      <p:sp>
        <p:nvSpPr>
          <p:cNvPr id="332" name="Google Shape;332;p48"/>
          <p:cNvSpPr/>
          <p:nvPr/>
        </p:nvSpPr>
        <p:spPr>
          <a:xfrm>
            <a:off x="9024463" y="3500003"/>
            <a:ext cx="1339755" cy="629988"/>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Controller manager</a:t>
            </a:r>
            <a:endParaRPr sz="1600">
              <a:solidFill>
                <a:srgbClr val="000000"/>
              </a:solidFill>
              <a:latin typeface="Arial"/>
              <a:ea typeface="Arial"/>
              <a:cs typeface="Arial"/>
              <a:sym typeface="Arial"/>
            </a:endParaRPr>
          </a:p>
        </p:txBody>
      </p:sp>
      <p:sp>
        <p:nvSpPr>
          <p:cNvPr id="333" name="Google Shape;333;p48"/>
          <p:cNvSpPr/>
          <p:nvPr/>
        </p:nvSpPr>
        <p:spPr>
          <a:xfrm>
            <a:off x="9024463" y="4525169"/>
            <a:ext cx="1339755" cy="629988"/>
          </a:xfrm>
          <a:prstGeom prst="flowChartProcess">
            <a:avLst/>
          </a:prstGeom>
          <a:solidFill>
            <a:srgbClr val="DDE7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Scheduler</a:t>
            </a:r>
            <a:endParaRPr sz="1600">
              <a:solidFill>
                <a:srgbClr val="000000"/>
              </a:solidFill>
              <a:latin typeface="Arial"/>
              <a:ea typeface="Arial"/>
              <a:cs typeface="Arial"/>
              <a:sym typeface="Arial"/>
            </a:endParaRPr>
          </a:p>
        </p:txBody>
      </p:sp>
      <p:cxnSp>
        <p:nvCxnSpPr>
          <p:cNvPr id="334" name="Google Shape;334;p48"/>
          <p:cNvCxnSpPr>
            <a:stCxn id="331" idx="3"/>
            <a:endCxn id="335" idx="1"/>
          </p:cNvCxnSpPr>
          <p:nvPr/>
        </p:nvCxnSpPr>
        <p:spPr>
          <a:xfrm>
            <a:off x="9653445" y="2601463"/>
            <a:ext cx="1393600" cy="2610800"/>
          </a:xfrm>
          <a:prstGeom prst="bentConnector2">
            <a:avLst/>
          </a:prstGeom>
          <a:noFill/>
          <a:ln w="28575" cap="flat" cmpd="sng">
            <a:solidFill>
              <a:schemeClr val="dk2"/>
            </a:solidFill>
            <a:prstDash val="solid"/>
            <a:round/>
            <a:headEnd type="none" w="sm" len="sm"/>
            <a:tailEnd type="stealth" w="med" len="med"/>
          </a:ln>
        </p:spPr>
      </p:cxnSp>
      <p:cxnSp>
        <p:nvCxnSpPr>
          <p:cNvPr id="336" name="Google Shape;336;p48"/>
          <p:cNvCxnSpPr>
            <a:stCxn id="332" idx="1"/>
            <a:endCxn id="333" idx="1"/>
          </p:cNvCxnSpPr>
          <p:nvPr/>
        </p:nvCxnSpPr>
        <p:spPr>
          <a:xfrm>
            <a:off x="9024463" y="3814996"/>
            <a:ext cx="800" cy="1025200"/>
          </a:xfrm>
          <a:prstGeom prst="bentConnector3">
            <a:avLst>
              <a:gd name="adj1" fmla="val -39687500"/>
            </a:avLst>
          </a:prstGeom>
          <a:noFill/>
          <a:ln w="28575" cap="flat" cmpd="sng">
            <a:solidFill>
              <a:schemeClr val="dk2"/>
            </a:solidFill>
            <a:prstDash val="solid"/>
            <a:round/>
            <a:headEnd type="none" w="sm" len="sm"/>
            <a:tailEnd type="none" w="sm" len="sm"/>
          </a:ln>
        </p:spPr>
      </p:cxnSp>
      <p:cxnSp>
        <p:nvCxnSpPr>
          <p:cNvPr id="337" name="Google Shape;337;p48"/>
          <p:cNvCxnSpPr/>
          <p:nvPr/>
        </p:nvCxnSpPr>
        <p:spPr>
          <a:xfrm rot="10800000">
            <a:off x="8683024" y="2982997"/>
            <a:ext cx="0" cy="1335600"/>
          </a:xfrm>
          <a:prstGeom prst="straightConnector1">
            <a:avLst/>
          </a:prstGeom>
          <a:noFill/>
          <a:ln w="28575" cap="flat" cmpd="sng">
            <a:solidFill>
              <a:schemeClr val="dk2"/>
            </a:solidFill>
            <a:prstDash val="solid"/>
            <a:round/>
            <a:headEnd type="none" w="sm" len="sm"/>
            <a:tailEnd type="stealth" w="med" len="med"/>
          </a:ln>
        </p:spPr>
      </p:cxnSp>
      <p:cxnSp>
        <p:nvCxnSpPr>
          <p:cNvPr id="338" name="Google Shape;338;p48"/>
          <p:cNvCxnSpPr/>
          <p:nvPr/>
        </p:nvCxnSpPr>
        <p:spPr>
          <a:xfrm rot="10800000">
            <a:off x="8662701" y="4328011"/>
            <a:ext cx="200400" cy="0"/>
          </a:xfrm>
          <a:prstGeom prst="straightConnector1">
            <a:avLst/>
          </a:prstGeom>
          <a:noFill/>
          <a:ln w="28575" cap="flat" cmpd="sng">
            <a:solidFill>
              <a:schemeClr val="dk2"/>
            </a:solidFill>
            <a:prstDash val="solid"/>
            <a:round/>
            <a:headEnd type="none" w="sm" len="sm"/>
            <a:tailEnd type="none" w="sm" len="sm"/>
          </a:ln>
        </p:spPr>
      </p:cxnSp>
      <p:sp>
        <p:nvSpPr>
          <p:cNvPr id="335" name="Google Shape;335;p48"/>
          <p:cNvSpPr/>
          <p:nvPr/>
        </p:nvSpPr>
        <p:spPr>
          <a:xfrm>
            <a:off x="10561776" y="5212074"/>
            <a:ext cx="970421" cy="1025025"/>
          </a:xfrm>
          <a:prstGeom prst="flowChartMagneticDisk">
            <a:avLst/>
          </a:prstGeom>
          <a:solidFill>
            <a:srgbClr val="9BB5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 sz="2400">
                <a:solidFill>
                  <a:srgbClr val="FFFFFF"/>
                </a:solidFill>
                <a:latin typeface="Arial"/>
                <a:ea typeface="Arial"/>
                <a:cs typeface="Arial"/>
                <a:sym typeface="Arial"/>
              </a:rPr>
              <a:t>etcd</a:t>
            </a:r>
            <a:endParaRPr sz="2400">
              <a:solidFill>
                <a:srgbClr val="FFFFFF"/>
              </a:solidFill>
              <a:latin typeface="Arial"/>
              <a:ea typeface="Arial"/>
              <a:cs typeface="Arial"/>
              <a:sym typeface="Arial"/>
            </a:endParaRPr>
          </a:p>
        </p:txBody>
      </p:sp>
      <p:grpSp>
        <p:nvGrpSpPr>
          <p:cNvPr id="339" name="Google Shape;339;p48"/>
          <p:cNvGrpSpPr/>
          <p:nvPr/>
        </p:nvGrpSpPr>
        <p:grpSpPr>
          <a:xfrm>
            <a:off x="6421611" y="1958695"/>
            <a:ext cx="299199" cy="1078799"/>
            <a:chOff x="4763864" y="1048957"/>
            <a:chExt cx="230295" cy="830356"/>
          </a:xfrm>
        </p:grpSpPr>
        <p:sp>
          <p:nvSpPr>
            <p:cNvPr id="340" name="Google Shape;340;p48"/>
            <p:cNvSpPr/>
            <p:nvPr/>
          </p:nvSpPr>
          <p:spPr>
            <a:xfrm>
              <a:off x="4763919" y="1048957"/>
              <a:ext cx="230100" cy="2166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341" name="Google Shape;341;p48"/>
            <p:cNvCxnSpPr>
              <a:stCxn id="340" idx="4"/>
            </p:cNvCxnSpPr>
            <p:nvPr/>
          </p:nvCxnSpPr>
          <p:spPr>
            <a:xfrm>
              <a:off x="4878969" y="1265557"/>
              <a:ext cx="0" cy="355800"/>
            </a:xfrm>
            <a:prstGeom prst="straightConnector1">
              <a:avLst/>
            </a:prstGeom>
            <a:noFill/>
            <a:ln w="28575" cap="flat" cmpd="sng">
              <a:solidFill>
                <a:schemeClr val="dk2"/>
              </a:solidFill>
              <a:prstDash val="solid"/>
              <a:round/>
              <a:headEnd type="none" w="sm" len="sm"/>
              <a:tailEnd type="none" w="sm" len="sm"/>
            </a:ln>
          </p:spPr>
        </p:cxnSp>
        <p:cxnSp>
          <p:nvCxnSpPr>
            <p:cNvPr id="342" name="Google Shape;342;p48"/>
            <p:cNvCxnSpPr/>
            <p:nvPr/>
          </p:nvCxnSpPr>
          <p:spPr>
            <a:xfrm flipH="1">
              <a:off x="4796812" y="1621313"/>
              <a:ext cx="82200" cy="258000"/>
            </a:xfrm>
            <a:prstGeom prst="straightConnector1">
              <a:avLst/>
            </a:prstGeom>
            <a:noFill/>
            <a:ln w="28575" cap="flat" cmpd="sng">
              <a:solidFill>
                <a:schemeClr val="dk2"/>
              </a:solidFill>
              <a:prstDash val="solid"/>
              <a:round/>
              <a:headEnd type="none" w="sm" len="sm"/>
              <a:tailEnd type="none" w="sm" len="sm"/>
            </a:ln>
          </p:spPr>
        </p:cxnSp>
        <p:cxnSp>
          <p:nvCxnSpPr>
            <p:cNvPr id="343" name="Google Shape;343;p48"/>
            <p:cNvCxnSpPr/>
            <p:nvPr/>
          </p:nvCxnSpPr>
          <p:spPr>
            <a:xfrm>
              <a:off x="4885800" y="1621550"/>
              <a:ext cx="81000" cy="257400"/>
            </a:xfrm>
            <a:prstGeom prst="straightConnector1">
              <a:avLst/>
            </a:prstGeom>
            <a:noFill/>
            <a:ln w="28575" cap="flat" cmpd="sng">
              <a:solidFill>
                <a:schemeClr val="dk2"/>
              </a:solidFill>
              <a:prstDash val="solid"/>
              <a:round/>
              <a:headEnd type="none" w="sm" len="sm"/>
              <a:tailEnd type="none" w="sm" len="sm"/>
            </a:ln>
          </p:spPr>
        </p:cxnSp>
        <p:cxnSp>
          <p:nvCxnSpPr>
            <p:cNvPr id="344" name="Google Shape;344;p48"/>
            <p:cNvCxnSpPr/>
            <p:nvPr/>
          </p:nvCxnSpPr>
          <p:spPr>
            <a:xfrm flipH="1">
              <a:off x="4763864" y="1366546"/>
              <a:ext cx="109500" cy="178500"/>
            </a:xfrm>
            <a:prstGeom prst="straightConnector1">
              <a:avLst/>
            </a:prstGeom>
            <a:noFill/>
            <a:ln w="28575" cap="flat" cmpd="sng">
              <a:solidFill>
                <a:schemeClr val="dk2"/>
              </a:solidFill>
              <a:prstDash val="solid"/>
              <a:round/>
              <a:headEnd type="none" w="sm" len="sm"/>
              <a:tailEnd type="none" w="sm" len="sm"/>
            </a:ln>
          </p:spPr>
        </p:cxnSp>
        <p:cxnSp>
          <p:nvCxnSpPr>
            <p:cNvPr id="345" name="Google Shape;345;p48"/>
            <p:cNvCxnSpPr/>
            <p:nvPr/>
          </p:nvCxnSpPr>
          <p:spPr>
            <a:xfrm>
              <a:off x="4884659" y="1366546"/>
              <a:ext cx="109500" cy="172500"/>
            </a:xfrm>
            <a:prstGeom prst="straightConnector1">
              <a:avLst/>
            </a:prstGeom>
            <a:noFill/>
            <a:ln w="28575" cap="flat" cmpd="sng">
              <a:solidFill>
                <a:schemeClr val="dk2"/>
              </a:solidFill>
              <a:prstDash val="solid"/>
              <a:round/>
              <a:headEnd type="none" w="sm" len="sm"/>
              <a:tailEnd type="none" w="sm" len="sm"/>
            </a:ln>
          </p:spPr>
        </p:cxnSp>
      </p:grpSp>
      <p:cxnSp>
        <p:nvCxnSpPr>
          <p:cNvPr id="346" name="Google Shape;346;p48"/>
          <p:cNvCxnSpPr>
            <a:endCxn id="331" idx="1"/>
          </p:cNvCxnSpPr>
          <p:nvPr/>
        </p:nvCxnSpPr>
        <p:spPr>
          <a:xfrm>
            <a:off x="6907176" y="2601463"/>
            <a:ext cx="1185600" cy="0"/>
          </a:xfrm>
          <a:prstGeom prst="straightConnector1">
            <a:avLst/>
          </a:prstGeom>
          <a:noFill/>
          <a:ln w="28575" cap="flat" cmpd="sng">
            <a:solidFill>
              <a:schemeClr val="dk2"/>
            </a:solidFill>
            <a:prstDash val="solid"/>
            <a:round/>
            <a:headEnd type="none" w="sm" len="sm"/>
            <a:tailEnd type="stealth" w="med" len="med"/>
          </a:ln>
        </p:spPr>
      </p:cxnSp>
      <p:sp>
        <p:nvSpPr>
          <p:cNvPr id="347" name="Google Shape;347;p48"/>
          <p:cNvSpPr txBox="1"/>
          <p:nvPr/>
        </p:nvSpPr>
        <p:spPr>
          <a:xfrm>
            <a:off x="6896732" y="2144900"/>
            <a:ext cx="1093600" cy="423200"/>
          </a:xfrm>
          <a:prstGeom prst="rect">
            <a:avLst/>
          </a:prstGeom>
          <a:noFill/>
          <a:ln>
            <a:noFill/>
          </a:ln>
        </p:spPr>
        <p:txBody>
          <a:bodyPr spcFirstLastPara="1" wrap="square" lIns="121900" tIns="121900" rIns="121900" bIns="121900" anchor="t" anchorCtr="0">
            <a:noAutofit/>
          </a:bodyPr>
          <a:lstStyle/>
          <a:p>
            <a:pPr>
              <a:buClr>
                <a:srgbClr val="000000"/>
              </a:buClr>
              <a:buSzPts val="1400"/>
            </a:pPr>
            <a:r>
              <a:rPr lang="en" sz="1867">
                <a:solidFill>
                  <a:srgbClr val="000000"/>
                </a:solidFill>
                <a:latin typeface="Arial"/>
                <a:ea typeface="Arial"/>
                <a:cs typeface="Arial"/>
                <a:sym typeface="Arial"/>
              </a:rPr>
              <a:t>Kubectl</a:t>
            </a:r>
            <a:endParaRPr sz="1867">
              <a:solidFill>
                <a:srgbClr val="000000"/>
              </a:solidFill>
              <a:latin typeface="Arial"/>
              <a:ea typeface="Arial"/>
              <a:cs typeface="Arial"/>
              <a:sym typeface="Arial"/>
            </a:endParaRPr>
          </a:p>
        </p:txBody>
      </p:sp>
      <p:sp>
        <p:nvSpPr>
          <p:cNvPr id="348" name="Google Shape;348;p48"/>
          <p:cNvSpPr txBox="1"/>
          <p:nvPr/>
        </p:nvSpPr>
        <p:spPr>
          <a:xfrm>
            <a:off x="421867" y="1651033"/>
            <a:ext cx="5724800" cy="4661600"/>
          </a:xfrm>
          <a:prstGeom prst="rect">
            <a:avLst/>
          </a:prstGeom>
          <a:noFill/>
          <a:ln>
            <a:noFill/>
          </a:ln>
        </p:spPr>
        <p:txBody>
          <a:bodyPr spcFirstLastPara="1" wrap="square" lIns="121900" tIns="121900" rIns="121900" bIns="121900" anchor="ctr" anchorCtr="0">
            <a:noAutofit/>
          </a:bodyPr>
          <a:lstStyle/>
          <a:p>
            <a:pPr marL="609585" indent="-423323">
              <a:buClr>
                <a:srgbClr val="000000"/>
              </a:buClr>
              <a:buSzPts val="1400"/>
              <a:buFont typeface="Arial"/>
              <a:buChar char="●"/>
            </a:pPr>
            <a:r>
              <a:rPr lang="en" sz="1867">
                <a:solidFill>
                  <a:srgbClr val="000000"/>
                </a:solidFill>
                <a:latin typeface="Arial"/>
                <a:ea typeface="Arial"/>
                <a:cs typeface="Arial"/>
                <a:sym typeface="Arial"/>
              </a:rPr>
              <a:t>API data store: Etcd (Cluster State)</a:t>
            </a: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Controller Manager :</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Node Controller</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Deployment Controller</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ReplicaSet Controller</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Replication Controller</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Endpoints Controller</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Service Account &amp; Token Controller</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a:t>
            </a:r>
            <a:br>
              <a:rPr lang="en" sz="1867">
                <a:solidFill>
                  <a:srgbClr val="000000"/>
                </a:solidFill>
                <a:latin typeface="Arial"/>
                <a:ea typeface="Arial"/>
                <a:cs typeface="Arial"/>
                <a:sym typeface="Arial"/>
              </a:rPr>
            </a:b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Scheduler - Bind pod to Node</a:t>
            </a: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Well documented API </a:t>
            </a:r>
            <a:r>
              <a:rPr lang="en" sz="1867" u="sng">
                <a:solidFill>
                  <a:srgbClr val="0097A7"/>
                </a:solidFill>
                <a:latin typeface="Arial"/>
                <a:ea typeface="Arial"/>
                <a:cs typeface="Arial"/>
                <a:sym typeface="Arial"/>
                <a:hlinkClick r:id="rId3"/>
              </a:rPr>
              <a:t>https://kubernetes.io/docs/reference/</a:t>
            </a: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Uses OpenAPI and Swagger</a:t>
            </a:r>
            <a:endParaRPr sz="1600">
              <a:solidFill>
                <a:srgbClr val="000000"/>
              </a:solidFill>
              <a:highlight>
                <a:srgbClr val="FFFFFF"/>
              </a:highlight>
              <a:latin typeface="Roboto"/>
              <a:ea typeface="Roboto"/>
              <a:cs typeface="Roboto"/>
              <a:sym typeface="Roboto"/>
            </a:endParaRPr>
          </a:p>
          <a:p>
            <a:pPr marL="609585">
              <a:buClr>
                <a:srgbClr val="000000"/>
              </a:buClr>
              <a:buSzPts val="1400"/>
            </a:pP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197869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9"/>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Nodes</a:t>
            </a:r>
            <a:endParaRPr sz="4800"/>
          </a:p>
        </p:txBody>
      </p:sp>
      <p:sp>
        <p:nvSpPr>
          <p:cNvPr id="354" name="Google Shape;354;p49"/>
          <p:cNvSpPr/>
          <p:nvPr/>
        </p:nvSpPr>
        <p:spPr>
          <a:xfrm>
            <a:off x="6077267" y="1427133"/>
            <a:ext cx="4350400" cy="47000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800"/>
            </a:pPr>
            <a:r>
              <a:rPr lang="en" sz="2400" b="1">
                <a:solidFill>
                  <a:srgbClr val="000000"/>
                </a:solidFill>
                <a:latin typeface="Arial"/>
                <a:ea typeface="Arial"/>
                <a:cs typeface="Arial"/>
                <a:sym typeface="Arial"/>
              </a:rPr>
              <a:t>Worker Node/Minion</a:t>
            </a:r>
            <a:endParaRPr sz="2400" b="1">
              <a:solidFill>
                <a:srgbClr val="000000"/>
              </a:solidFill>
              <a:latin typeface="Arial"/>
              <a:ea typeface="Arial"/>
              <a:cs typeface="Arial"/>
              <a:sym typeface="Arial"/>
            </a:endParaRPr>
          </a:p>
        </p:txBody>
      </p:sp>
      <p:sp>
        <p:nvSpPr>
          <p:cNvPr id="355" name="Google Shape;355;p49"/>
          <p:cNvSpPr/>
          <p:nvPr/>
        </p:nvSpPr>
        <p:spPr>
          <a:xfrm>
            <a:off x="6482575" y="3810023"/>
            <a:ext cx="1256523" cy="692072"/>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a:solidFill>
                  <a:srgbClr val="000000"/>
                </a:solidFill>
                <a:latin typeface="Arial"/>
                <a:ea typeface="Arial"/>
                <a:cs typeface="Arial"/>
                <a:sym typeface="Arial"/>
              </a:rPr>
              <a:t>Runtime</a:t>
            </a:r>
            <a:endParaRPr sz="1867">
              <a:solidFill>
                <a:srgbClr val="000000"/>
              </a:solidFill>
              <a:latin typeface="Arial"/>
              <a:ea typeface="Arial"/>
              <a:cs typeface="Arial"/>
              <a:sym typeface="Arial"/>
            </a:endParaRPr>
          </a:p>
        </p:txBody>
      </p:sp>
      <p:sp>
        <p:nvSpPr>
          <p:cNvPr id="356" name="Google Shape;356;p49"/>
          <p:cNvSpPr/>
          <p:nvPr/>
        </p:nvSpPr>
        <p:spPr>
          <a:xfrm>
            <a:off x="6253031" y="5334286"/>
            <a:ext cx="3998453" cy="692081"/>
          </a:xfrm>
          <a:prstGeom prst="flowChartProcess">
            <a:avLst/>
          </a:prstGeom>
          <a:solidFill>
            <a:srgbClr val="DDE7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a:solidFill>
                  <a:srgbClr val="000000"/>
                </a:solidFill>
                <a:latin typeface="Arial"/>
                <a:ea typeface="Arial"/>
                <a:cs typeface="Arial"/>
                <a:sym typeface="Arial"/>
              </a:rPr>
              <a:t>Kernel</a:t>
            </a:r>
            <a:endParaRPr sz="1867">
              <a:solidFill>
                <a:srgbClr val="000000"/>
              </a:solidFill>
              <a:latin typeface="Arial"/>
              <a:ea typeface="Arial"/>
              <a:cs typeface="Arial"/>
              <a:sym typeface="Arial"/>
            </a:endParaRPr>
          </a:p>
        </p:txBody>
      </p:sp>
      <p:sp>
        <p:nvSpPr>
          <p:cNvPr id="357" name="Google Shape;357;p49"/>
          <p:cNvSpPr/>
          <p:nvPr/>
        </p:nvSpPr>
        <p:spPr>
          <a:xfrm>
            <a:off x="4655527" y="3593036"/>
            <a:ext cx="1029048" cy="1126045"/>
          </a:xfrm>
          <a:prstGeom prst="flowChartMagneticDisk">
            <a:avLst/>
          </a:prstGeom>
          <a:solidFill>
            <a:srgbClr val="9BB5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FFFFFF"/>
                </a:solidFill>
                <a:latin typeface="Arial"/>
                <a:ea typeface="Arial"/>
                <a:cs typeface="Arial"/>
                <a:sym typeface="Arial"/>
              </a:rPr>
              <a:t>Registry</a:t>
            </a:r>
            <a:endParaRPr sz="1600">
              <a:solidFill>
                <a:srgbClr val="FFFFFF"/>
              </a:solidFill>
              <a:latin typeface="Arial"/>
              <a:ea typeface="Arial"/>
              <a:cs typeface="Arial"/>
              <a:sym typeface="Arial"/>
            </a:endParaRPr>
          </a:p>
        </p:txBody>
      </p:sp>
      <p:grpSp>
        <p:nvGrpSpPr>
          <p:cNvPr id="358" name="Google Shape;358;p49"/>
          <p:cNvGrpSpPr/>
          <p:nvPr/>
        </p:nvGrpSpPr>
        <p:grpSpPr>
          <a:xfrm>
            <a:off x="6381608" y="2006307"/>
            <a:ext cx="1458440" cy="1323092"/>
            <a:chOff x="2542200" y="738950"/>
            <a:chExt cx="1317550" cy="1081075"/>
          </a:xfrm>
        </p:grpSpPr>
        <p:sp>
          <p:nvSpPr>
            <p:cNvPr id="359" name="Google Shape;359;p49"/>
            <p:cNvSpPr/>
            <p:nvPr/>
          </p:nvSpPr>
          <p:spPr>
            <a:xfrm>
              <a:off x="2542200" y="738950"/>
              <a:ext cx="1317550" cy="1081075"/>
            </a:xfrm>
            <a:prstGeom prst="flowChartProcess">
              <a:avLst/>
            </a:prstGeom>
            <a:solidFill>
              <a:srgbClr val="9FB6F9"/>
            </a:solidFill>
            <a:ln w="28575" cap="flat" cmpd="sng">
              <a:solidFill>
                <a:srgbClr val="3E70DD"/>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600"/>
              </a:pPr>
              <a:r>
                <a:rPr lang="en" sz="2133">
                  <a:solidFill>
                    <a:srgbClr val="FFFFFF"/>
                  </a:solidFill>
                  <a:latin typeface="Arial"/>
                  <a:ea typeface="Arial"/>
                  <a:cs typeface="Arial"/>
                  <a:sym typeface="Arial"/>
                </a:rPr>
                <a:t>Kubelet</a:t>
              </a:r>
              <a:endParaRPr sz="2133">
                <a:solidFill>
                  <a:srgbClr val="FFFFFF"/>
                </a:solidFill>
                <a:latin typeface="Arial"/>
                <a:ea typeface="Arial"/>
                <a:cs typeface="Arial"/>
                <a:sym typeface="Arial"/>
              </a:endParaRPr>
            </a:p>
          </p:txBody>
        </p:sp>
        <p:sp>
          <p:nvSpPr>
            <p:cNvPr id="360" name="Google Shape;360;p49"/>
            <p:cNvSpPr/>
            <p:nvPr/>
          </p:nvSpPr>
          <p:spPr>
            <a:xfrm>
              <a:off x="2635450" y="1211725"/>
              <a:ext cx="1131050" cy="498275"/>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CAdvisor</a:t>
              </a:r>
              <a:endParaRPr sz="1600">
                <a:solidFill>
                  <a:srgbClr val="000000"/>
                </a:solidFill>
                <a:latin typeface="Arial"/>
                <a:ea typeface="Arial"/>
                <a:cs typeface="Arial"/>
                <a:sym typeface="Arial"/>
              </a:endParaRPr>
            </a:p>
          </p:txBody>
        </p:sp>
      </p:grpSp>
      <p:sp>
        <p:nvSpPr>
          <p:cNvPr id="361" name="Google Shape;361;p49"/>
          <p:cNvSpPr/>
          <p:nvPr/>
        </p:nvSpPr>
        <p:spPr>
          <a:xfrm>
            <a:off x="8446933" y="2006301"/>
            <a:ext cx="1332400" cy="6921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Kube-proxy</a:t>
            </a:r>
            <a:endParaRPr sz="1600">
              <a:solidFill>
                <a:srgbClr val="000000"/>
              </a:solidFill>
              <a:latin typeface="Arial"/>
              <a:ea typeface="Arial"/>
              <a:cs typeface="Arial"/>
              <a:sym typeface="Arial"/>
            </a:endParaRPr>
          </a:p>
        </p:txBody>
      </p:sp>
      <p:cxnSp>
        <p:nvCxnSpPr>
          <p:cNvPr id="362" name="Google Shape;362;p49"/>
          <p:cNvCxnSpPr>
            <a:stCxn id="359" idx="2"/>
            <a:endCxn id="355" idx="0"/>
          </p:cNvCxnSpPr>
          <p:nvPr/>
        </p:nvCxnSpPr>
        <p:spPr>
          <a:xfrm>
            <a:off x="7110828" y="3329399"/>
            <a:ext cx="0" cy="480800"/>
          </a:xfrm>
          <a:prstGeom prst="straightConnector1">
            <a:avLst/>
          </a:prstGeom>
          <a:noFill/>
          <a:ln w="28575" cap="flat" cmpd="sng">
            <a:solidFill>
              <a:schemeClr val="dk2"/>
            </a:solidFill>
            <a:prstDash val="solid"/>
            <a:round/>
            <a:headEnd type="stealth" w="med" len="med"/>
            <a:tailEnd type="stealth" w="med" len="med"/>
          </a:ln>
        </p:spPr>
      </p:cxnSp>
      <p:grpSp>
        <p:nvGrpSpPr>
          <p:cNvPr id="363" name="Google Shape;363;p49"/>
          <p:cNvGrpSpPr/>
          <p:nvPr/>
        </p:nvGrpSpPr>
        <p:grpSpPr>
          <a:xfrm>
            <a:off x="8231792" y="3144752"/>
            <a:ext cx="1749608" cy="960857"/>
            <a:chOff x="4501891" y="1583663"/>
            <a:chExt cx="1804960" cy="785100"/>
          </a:xfrm>
        </p:grpSpPr>
        <p:sp>
          <p:nvSpPr>
            <p:cNvPr id="364" name="Google Shape;364;p49"/>
            <p:cNvSpPr/>
            <p:nvPr/>
          </p:nvSpPr>
          <p:spPr>
            <a:xfrm>
              <a:off x="4501891" y="1583663"/>
              <a:ext cx="1804960" cy="785100"/>
            </a:xfrm>
            <a:prstGeom prst="flowChartProcess">
              <a:avLst/>
            </a:prstGeom>
            <a:solidFill>
              <a:srgbClr val="9BB5FF"/>
            </a:solidFill>
            <a:ln w="28575" cap="flat" cmpd="sng">
              <a:solidFill>
                <a:srgbClr val="3E70DD"/>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400"/>
              </a:pPr>
              <a:r>
                <a:rPr lang="en" sz="1867">
                  <a:solidFill>
                    <a:srgbClr val="FFFFFF"/>
                  </a:solidFill>
                  <a:latin typeface="Arial"/>
                  <a:ea typeface="Arial"/>
                  <a:cs typeface="Arial"/>
                  <a:sym typeface="Arial"/>
                </a:rPr>
                <a:t>Pod</a:t>
              </a:r>
              <a:endParaRPr sz="1867">
                <a:solidFill>
                  <a:srgbClr val="FFFFFF"/>
                </a:solidFill>
                <a:latin typeface="Arial"/>
                <a:ea typeface="Arial"/>
                <a:cs typeface="Arial"/>
                <a:sym typeface="Arial"/>
              </a:endParaRPr>
            </a:p>
          </p:txBody>
        </p:sp>
        <p:sp>
          <p:nvSpPr>
            <p:cNvPr id="365" name="Google Shape;365;p49"/>
            <p:cNvSpPr/>
            <p:nvPr/>
          </p:nvSpPr>
          <p:spPr>
            <a:xfrm>
              <a:off x="5459077" y="1919057"/>
              <a:ext cx="753697" cy="347087"/>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600"/>
              </a:pPr>
              <a:r>
                <a:rPr lang="en" sz="800">
                  <a:solidFill>
                    <a:schemeClr val="dk1"/>
                  </a:solidFill>
                  <a:latin typeface="Arial"/>
                  <a:ea typeface="Arial"/>
                  <a:cs typeface="Arial"/>
                  <a:sym typeface="Arial"/>
                </a:rPr>
                <a:t>Container</a:t>
              </a:r>
              <a:endParaRPr sz="1333">
                <a:solidFill>
                  <a:srgbClr val="000000"/>
                </a:solidFill>
                <a:latin typeface="Arial"/>
                <a:ea typeface="Arial"/>
                <a:cs typeface="Arial"/>
                <a:sym typeface="Arial"/>
              </a:endParaRPr>
            </a:p>
          </p:txBody>
        </p:sp>
        <p:sp>
          <p:nvSpPr>
            <p:cNvPr id="366" name="Google Shape;366;p49"/>
            <p:cNvSpPr/>
            <p:nvPr/>
          </p:nvSpPr>
          <p:spPr>
            <a:xfrm>
              <a:off x="4595831" y="1919057"/>
              <a:ext cx="753697" cy="347087"/>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600"/>
              </a:pPr>
              <a:r>
                <a:rPr lang="en" sz="800">
                  <a:solidFill>
                    <a:srgbClr val="000000"/>
                  </a:solidFill>
                  <a:latin typeface="Arial"/>
                  <a:ea typeface="Arial"/>
                  <a:cs typeface="Arial"/>
                  <a:sym typeface="Arial"/>
                </a:rPr>
                <a:t>Container</a:t>
              </a:r>
              <a:endParaRPr sz="800">
                <a:solidFill>
                  <a:srgbClr val="000000"/>
                </a:solidFill>
                <a:latin typeface="Arial"/>
                <a:ea typeface="Arial"/>
                <a:cs typeface="Arial"/>
                <a:sym typeface="Arial"/>
              </a:endParaRPr>
            </a:p>
          </p:txBody>
        </p:sp>
      </p:grpSp>
      <p:grpSp>
        <p:nvGrpSpPr>
          <p:cNvPr id="367" name="Google Shape;367;p49"/>
          <p:cNvGrpSpPr/>
          <p:nvPr/>
        </p:nvGrpSpPr>
        <p:grpSpPr>
          <a:xfrm>
            <a:off x="8231792" y="4239524"/>
            <a:ext cx="1749608" cy="960857"/>
            <a:chOff x="4501891" y="1583663"/>
            <a:chExt cx="1804960" cy="785100"/>
          </a:xfrm>
        </p:grpSpPr>
        <p:sp>
          <p:nvSpPr>
            <p:cNvPr id="368" name="Google Shape;368;p49"/>
            <p:cNvSpPr/>
            <p:nvPr/>
          </p:nvSpPr>
          <p:spPr>
            <a:xfrm>
              <a:off x="4501891" y="1583663"/>
              <a:ext cx="1804960" cy="785100"/>
            </a:xfrm>
            <a:prstGeom prst="flowChartProcess">
              <a:avLst/>
            </a:prstGeom>
            <a:solidFill>
              <a:srgbClr val="9BB5FF"/>
            </a:solidFill>
            <a:ln w="28575" cap="flat" cmpd="sng">
              <a:solidFill>
                <a:srgbClr val="3E70DD"/>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400"/>
              </a:pPr>
              <a:r>
                <a:rPr lang="en" sz="1867">
                  <a:solidFill>
                    <a:srgbClr val="FFFFFF"/>
                  </a:solidFill>
                  <a:latin typeface="Arial"/>
                  <a:ea typeface="Arial"/>
                  <a:cs typeface="Arial"/>
                  <a:sym typeface="Arial"/>
                </a:rPr>
                <a:t>Pod</a:t>
              </a:r>
              <a:endParaRPr sz="1867">
                <a:solidFill>
                  <a:srgbClr val="FFFFFF"/>
                </a:solidFill>
                <a:latin typeface="Arial"/>
                <a:ea typeface="Arial"/>
                <a:cs typeface="Arial"/>
                <a:sym typeface="Arial"/>
              </a:endParaRPr>
            </a:p>
          </p:txBody>
        </p:sp>
        <p:sp>
          <p:nvSpPr>
            <p:cNvPr id="369" name="Google Shape;369;p49"/>
            <p:cNvSpPr/>
            <p:nvPr/>
          </p:nvSpPr>
          <p:spPr>
            <a:xfrm>
              <a:off x="5457750" y="1919050"/>
              <a:ext cx="735300" cy="3471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600"/>
              </a:pPr>
              <a:r>
                <a:rPr lang="en" sz="800">
                  <a:solidFill>
                    <a:schemeClr val="dk1"/>
                  </a:solidFill>
                  <a:latin typeface="Arial"/>
                  <a:ea typeface="Arial"/>
                  <a:cs typeface="Arial"/>
                  <a:sym typeface="Arial"/>
                </a:rPr>
                <a:t>Container</a:t>
              </a:r>
              <a:endParaRPr sz="1333">
                <a:solidFill>
                  <a:srgbClr val="000000"/>
                </a:solidFill>
                <a:latin typeface="Arial"/>
                <a:ea typeface="Arial"/>
                <a:cs typeface="Arial"/>
                <a:sym typeface="Arial"/>
              </a:endParaRPr>
            </a:p>
          </p:txBody>
        </p:sp>
        <p:sp>
          <p:nvSpPr>
            <p:cNvPr id="370" name="Google Shape;370;p49"/>
            <p:cNvSpPr/>
            <p:nvPr/>
          </p:nvSpPr>
          <p:spPr>
            <a:xfrm>
              <a:off x="4615575" y="1919050"/>
              <a:ext cx="735300" cy="3471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600"/>
              </a:pPr>
              <a:r>
                <a:rPr lang="en" sz="800">
                  <a:solidFill>
                    <a:schemeClr val="dk1"/>
                  </a:solidFill>
                  <a:latin typeface="Arial"/>
                  <a:ea typeface="Arial"/>
                  <a:cs typeface="Arial"/>
                  <a:sym typeface="Arial"/>
                </a:rPr>
                <a:t>Container</a:t>
              </a:r>
              <a:endParaRPr sz="1333">
                <a:solidFill>
                  <a:srgbClr val="000000"/>
                </a:solidFill>
                <a:latin typeface="Arial"/>
                <a:ea typeface="Arial"/>
                <a:cs typeface="Arial"/>
                <a:sym typeface="Arial"/>
              </a:endParaRPr>
            </a:p>
          </p:txBody>
        </p:sp>
      </p:grpSp>
      <p:cxnSp>
        <p:nvCxnSpPr>
          <p:cNvPr id="371" name="Google Shape;371;p49"/>
          <p:cNvCxnSpPr>
            <a:stCxn id="361" idx="3"/>
            <a:endCxn id="368" idx="3"/>
          </p:cNvCxnSpPr>
          <p:nvPr/>
        </p:nvCxnSpPr>
        <p:spPr>
          <a:xfrm>
            <a:off x="9779333" y="2352351"/>
            <a:ext cx="202000" cy="2367600"/>
          </a:xfrm>
          <a:prstGeom prst="bentConnector3">
            <a:avLst>
              <a:gd name="adj1" fmla="val 257211"/>
            </a:avLst>
          </a:prstGeom>
          <a:noFill/>
          <a:ln w="28575" cap="flat" cmpd="sng">
            <a:solidFill>
              <a:schemeClr val="dk2"/>
            </a:solidFill>
            <a:prstDash val="solid"/>
            <a:round/>
            <a:headEnd type="none" w="sm" len="sm"/>
            <a:tailEnd type="stealth" w="med" len="med"/>
          </a:ln>
        </p:spPr>
      </p:cxnSp>
      <p:sp>
        <p:nvSpPr>
          <p:cNvPr id="372" name="Google Shape;372;p49"/>
          <p:cNvSpPr/>
          <p:nvPr/>
        </p:nvSpPr>
        <p:spPr>
          <a:xfrm>
            <a:off x="10571667" y="1679900"/>
            <a:ext cx="1458432" cy="1093248"/>
          </a:xfrm>
          <a:prstGeom prst="cloud">
            <a:avLst/>
          </a:prstGeom>
          <a:solidFill>
            <a:srgbClr val="9FB6F9"/>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FFFFFF"/>
                </a:solidFill>
                <a:latin typeface="Arial"/>
                <a:ea typeface="Arial"/>
                <a:cs typeface="Arial"/>
                <a:sym typeface="Arial"/>
              </a:rPr>
              <a:t>Internet</a:t>
            </a:r>
            <a:endParaRPr sz="1600">
              <a:solidFill>
                <a:srgbClr val="FFFFFF"/>
              </a:solidFill>
              <a:latin typeface="Arial"/>
              <a:ea typeface="Arial"/>
              <a:cs typeface="Arial"/>
              <a:sym typeface="Arial"/>
            </a:endParaRPr>
          </a:p>
        </p:txBody>
      </p:sp>
      <p:cxnSp>
        <p:nvCxnSpPr>
          <p:cNvPr id="373" name="Google Shape;373;p49"/>
          <p:cNvCxnSpPr>
            <a:endCxn id="372" idx="2"/>
          </p:cNvCxnSpPr>
          <p:nvPr/>
        </p:nvCxnSpPr>
        <p:spPr>
          <a:xfrm rot="10800000" flipH="1">
            <a:off x="9780191" y="2226524"/>
            <a:ext cx="796000" cy="4400"/>
          </a:xfrm>
          <a:prstGeom prst="straightConnector1">
            <a:avLst/>
          </a:prstGeom>
          <a:noFill/>
          <a:ln w="28575" cap="flat" cmpd="sng">
            <a:solidFill>
              <a:schemeClr val="dk2"/>
            </a:solidFill>
            <a:prstDash val="solid"/>
            <a:round/>
            <a:headEnd type="none" w="sm" len="sm"/>
            <a:tailEnd type="none" w="sm" len="sm"/>
          </a:ln>
        </p:spPr>
      </p:cxnSp>
      <p:cxnSp>
        <p:nvCxnSpPr>
          <p:cNvPr id="374" name="Google Shape;374;p49"/>
          <p:cNvCxnSpPr>
            <a:stCxn id="357" idx="4"/>
            <a:endCxn id="355" idx="1"/>
          </p:cNvCxnSpPr>
          <p:nvPr/>
        </p:nvCxnSpPr>
        <p:spPr>
          <a:xfrm>
            <a:off x="5684575" y="4156059"/>
            <a:ext cx="798000" cy="0"/>
          </a:xfrm>
          <a:prstGeom prst="straightConnector1">
            <a:avLst/>
          </a:prstGeom>
          <a:noFill/>
          <a:ln w="28575" cap="flat" cmpd="sng">
            <a:solidFill>
              <a:schemeClr val="dk2"/>
            </a:solidFill>
            <a:prstDash val="solid"/>
            <a:round/>
            <a:headEnd type="stealth" w="med" len="med"/>
            <a:tailEnd type="stealth" w="med" len="med"/>
          </a:ln>
        </p:spPr>
      </p:cxnSp>
      <p:cxnSp>
        <p:nvCxnSpPr>
          <p:cNvPr id="375" name="Google Shape;375;p49"/>
          <p:cNvCxnSpPr>
            <a:endCxn id="364" idx="3"/>
          </p:cNvCxnSpPr>
          <p:nvPr/>
        </p:nvCxnSpPr>
        <p:spPr>
          <a:xfrm flipH="1">
            <a:off x="9981400" y="3613179"/>
            <a:ext cx="318400" cy="12000"/>
          </a:xfrm>
          <a:prstGeom prst="straightConnector1">
            <a:avLst/>
          </a:prstGeom>
          <a:noFill/>
          <a:ln w="28575" cap="flat" cmpd="sng">
            <a:solidFill>
              <a:schemeClr val="dk2"/>
            </a:solidFill>
            <a:prstDash val="solid"/>
            <a:round/>
            <a:headEnd type="none" w="sm" len="sm"/>
            <a:tailEnd type="stealth" w="med" len="med"/>
          </a:ln>
        </p:spPr>
      </p:cxnSp>
      <p:cxnSp>
        <p:nvCxnSpPr>
          <p:cNvPr id="376" name="Google Shape;376;p49"/>
          <p:cNvCxnSpPr>
            <a:stCxn id="355" idx="3"/>
            <a:endCxn id="364" idx="1"/>
          </p:cNvCxnSpPr>
          <p:nvPr/>
        </p:nvCxnSpPr>
        <p:spPr>
          <a:xfrm rot="10800000" flipH="1">
            <a:off x="7739097" y="3625259"/>
            <a:ext cx="492800" cy="530800"/>
          </a:xfrm>
          <a:prstGeom prst="bentConnector3">
            <a:avLst>
              <a:gd name="adj1" fmla="val 49989"/>
            </a:avLst>
          </a:prstGeom>
          <a:noFill/>
          <a:ln w="28575" cap="flat" cmpd="sng">
            <a:solidFill>
              <a:schemeClr val="dk2"/>
            </a:solidFill>
            <a:prstDash val="solid"/>
            <a:round/>
            <a:headEnd type="none" w="sm" len="sm"/>
            <a:tailEnd type="stealth" w="med" len="med"/>
          </a:ln>
        </p:spPr>
      </p:cxnSp>
      <p:cxnSp>
        <p:nvCxnSpPr>
          <p:cNvPr id="377" name="Google Shape;377;p49"/>
          <p:cNvCxnSpPr>
            <a:stCxn id="355" idx="3"/>
            <a:endCxn id="368" idx="1"/>
          </p:cNvCxnSpPr>
          <p:nvPr/>
        </p:nvCxnSpPr>
        <p:spPr>
          <a:xfrm>
            <a:off x="7739097" y="4156059"/>
            <a:ext cx="492800" cy="564000"/>
          </a:xfrm>
          <a:prstGeom prst="bentConnector3">
            <a:avLst>
              <a:gd name="adj1" fmla="val 49989"/>
            </a:avLst>
          </a:prstGeom>
          <a:noFill/>
          <a:ln w="28575" cap="flat" cmpd="sng">
            <a:solidFill>
              <a:schemeClr val="dk2"/>
            </a:solidFill>
            <a:prstDash val="solid"/>
            <a:round/>
            <a:headEnd type="none" w="sm" len="sm"/>
            <a:tailEnd type="stealth" w="med" len="med"/>
          </a:ln>
        </p:spPr>
      </p:cxnSp>
      <p:sp>
        <p:nvSpPr>
          <p:cNvPr id="378" name="Google Shape;378;p49"/>
          <p:cNvSpPr txBox="1"/>
          <p:nvPr/>
        </p:nvSpPr>
        <p:spPr>
          <a:xfrm>
            <a:off x="252900" y="1592067"/>
            <a:ext cx="4282800" cy="4700000"/>
          </a:xfrm>
          <a:prstGeom prst="rect">
            <a:avLst/>
          </a:prstGeom>
          <a:noFill/>
          <a:ln>
            <a:noFill/>
          </a:ln>
        </p:spPr>
        <p:txBody>
          <a:bodyPr spcFirstLastPara="1" wrap="square" lIns="121900" tIns="121900" rIns="121900" bIns="121900" anchor="t" anchorCtr="0">
            <a:noAutofit/>
          </a:bodyPr>
          <a:lstStyle/>
          <a:p>
            <a:pPr marL="609585" indent="-423323">
              <a:buClr>
                <a:srgbClr val="000000"/>
              </a:buClr>
              <a:buSzPts val="1400"/>
              <a:buFont typeface="Arial"/>
              <a:buChar char="●"/>
            </a:pPr>
            <a:r>
              <a:rPr lang="en" sz="1867">
                <a:solidFill>
                  <a:srgbClr val="000000"/>
                </a:solidFill>
                <a:latin typeface="Arial"/>
                <a:ea typeface="Arial"/>
                <a:cs typeface="Arial"/>
                <a:sym typeface="Arial"/>
              </a:rPr>
              <a:t>Kubelet:</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cAdvisor (metrics, logs...)</a:t>
            </a:r>
            <a:endParaRPr sz="1867">
              <a:solidFill>
                <a:srgbClr val="000000"/>
              </a:solidFill>
              <a:latin typeface="Arial"/>
              <a:ea typeface="Arial"/>
              <a:cs typeface="Arial"/>
              <a:sym typeface="Arial"/>
            </a:endParaRPr>
          </a:p>
          <a:p>
            <a:pPr marL="609585" algn="ctr">
              <a:buClr>
                <a:srgbClr val="000000"/>
              </a:buClr>
              <a:buSzPts val="1100"/>
            </a:pP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Container Runtime:</a:t>
            </a:r>
            <a:endParaRPr sz="1867">
              <a:solidFill>
                <a:srgbClr val="000000"/>
              </a:solidFill>
              <a:latin typeface="Arial"/>
              <a:ea typeface="Arial"/>
              <a:cs typeface="Arial"/>
              <a:sym typeface="Arial"/>
            </a:endParaRPr>
          </a:p>
          <a:p>
            <a:pPr marL="609585">
              <a:buClr>
                <a:srgbClr val="000000"/>
              </a:buClr>
              <a:buSzPts val="1400"/>
            </a:pP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Pod</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Container (one or more)</a:t>
            </a:r>
            <a:endParaRPr sz="1867">
              <a:solidFill>
                <a:srgbClr val="000000"/>
              </a:solidFill>
              <a:latin typeface="Arial"/>
              <a:ea typeface="Arial"/>
              <a:cs typeface="Arial"/>
              <a:sym typeface="Arial"/>
            </a:endParaRPr>
          </a:p>
          <a:p>
            <a:pPr marL="609585">
              <a:buClr>
                <a:srgbClr val="000000"/>
              </a:buClr>
              <a:buSzPts val="1100"/>
            </a:pP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Kube-proxy: </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Used to reach </a:t>
            </a:r>
            <a:endParaRPr sz="1867">
              <a:solidFill>
                <a:srgbClr val="000000"/>
              </a:solidFill>
              <a:latin typeface="Arial"/>
              <a:ea typeface="Arial"/>
              <a:cs typeface="Arial"/>
              <a:sym typeface="Arial"/>
            </a:endParaRPr>
          </a:p>
          <a:p>
            <a:pPr marL="609585" indent="609585">
              <a:buClr>
                <a:srgbClr val="000000"/>
              </a:buClr>
              <a:buSzPts val="1400"/>
            </a:pPr>
            <a:r>
              <a:rPr lang="en" sz="1867">
                <a:solidFill>
                  <a:srgbClr val="000000"/>
                </a:solidFill>
                <a:latin typeface="Arial"/>
                <a:ea typeface="Arial"/>
                <a:cs typeface="Arial"/>
                <a:sym typeface="Arial"/>
              </a:rPr>
              <a:t>services and allow </a:t>
            </a:r>
            <a:endParaRPr sz="1867">
              <a:solidFill>
                <a:srgbClr val="000000"/>
              </a:solidFill>
              <a:latin typeface="Arial"/>
              <a:ea typeface="Arial"/>
              <a:cs typeface="Arial"/>
              <a:sym typeface="Arial"/>
            </a:endParaRPr>
          </a:p>
          <a:p>
            <a:pPr marL="609585" indent="609585">
              <a:buClr>
                <a:srgbClr val="000000"/>
              </a:buClr>
              <a:buSzPts val="1400"/>
            </a:pPr>
            <a:r>
              <a:rPr lang="en" sz="1867">
                <a:solidFill>
                  <a:srgbClr val="000000"/>
                </a:solidFill>
                <a:latin typeface="Arial"/>
                <a:ea typeface="Arial"/>
                <a:cs typeface="Arial"/>
                <a:sym typeface="Arial"/>
              </a:rPr>
              <a:t>communication between</a:t>
            </a:r>
            <a:endParaRPr sz="1867">
              <a:solidFill>
                <a:srgbClr val="000000"/>
              </a:solidFill>
              <a:latin typeface="Arial"/>
              <a:ea typeface="Arial"/>
              <a:cs typeface="Arial"/>
              <a:sym typeface="Arial"/>
            </a:endParaRPr>
          </a:p>
          <a:p>
            <a:pPr marL="609585" indent="609585">
              <a:buClr>
                <a:srgbClr val="000000"/>
              </a:buClr>
              <a:buSzPts val="1400"/>
            </a:pPr>
            <a:r>
              <a:rPr lang="en" sz="1867">
                <a:solidFill>
                  <a:srgbClr val="000000"/>
                </a:solidFill>
                <a:latin typeface="Arial"/>
                <a:ea typeface="Arial"/>
                <a:cs typeface="Arial"/>
                <a:sym typeface="Arial"/>
              </a:rPr>
              <a:t>Nodes.</a:t>
            </a: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376066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0"/>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Communication</a:t>
            </a:r>
            <a:endParaRPr sz="4800"/>
          </a:p>
        </p:txBody>
      </p:sp>
      <p:pic>
        <p:nvPicPr>
          <p:cNvPr id="384" name="Google Shape;384;p50"/>
          <p:cNvPicPr preferRelativeResize="0"/>
          <p:nvPr/>
        </p:nvPicPr>
        <p:blipFill rotWithShape="1">
          <a:blip r:embed="rId3">
            <a:alphaModFix/>
          </a:blip>
          <a:srcRect t="1794" b="4729"/>
          <a:stretch/>
        </p:blipFill>
        <p:spPr>
          <a:xfrm>
            <a:off x="1361967" y="1638600"/>
            <a:ext cx="8766931" cy="4635933"/>
          </a:xfrm>
          <a:prstGeom prst="rect">
            <a:avLst/>
          </a:prstGeom>
          <a:noFill/>
          <a:ln>
            <a:noFill/>
          </a:ln>
        </p:spPr>
      </p:pic>
    </p:spTree>
    <p:extLst>
      <p:ext uri="{BB962C8B-B14F-4D97-AF65-F5344CB8AC3E}">
        <p14:creationId xmlns:p14="http://schemas.microsoft.com/office/powerpoint/2010/main" val="418351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1"/>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Reconcilation Loop</a:t>
            </a:r>
            <a:endParaRPr sz="4800"/>
          </a:p>
        </p:txBody>
      </p:sp>
      <p:sp>
        <p:nvSpPr>
          <p:cNvPr id="390" name="Google Shape;390;p51"/>
          <p:cNvSpPr txBox="1"/>
          <p:nvPr/>
        </p:nvSpPr>
        <p:spPr>
          <a:xfrm>
            <a:off x="8185300" y="2772233"/>
            <a:ext cx="2164000" cy="462000"/>
          </a:xfrm>
          <a:prstGeom prst="rect">
            <a:avLst/>
          </a:prstGeom>
          <a:noFill/>
          <a:ln>
            <a:noFill/>
          </a:ln>
        </p:spPr>
        <p:txBody>
          <a:bodyPr spcFirstLastPara="1" wrap="square" lIns="121900" tIns="121900" rIns="121900" bIns="121900" anchor="t" anchorCtr="0">
            <a:noAutofit/>
          </a:bodyPr>
          <a:lstStyle/>
          <a:p>
            <a:r>
              <a:rPr lang="en" sz="2400" b="1">
                <a:solidFill>
                  <a:srgbClr val="1155CC"/>
                </a:solidFill>
              </a:rPr>
              <a:t>Current State</a:t>
            </a:r>
            <a:endParaRPr sz="2400" b="1">
              <a:solidFill>
                <a:srgbClr val="1155CC"/>
              </a:solidFill>
            </a:endParaRPr>
          </a:p>
        </p:txBody>
      </p:sp>
      <p:sp>
        <p:nvSpPr>
          <p:cNvPr id="391" name="Google Shape;391;p51"/>
          <p:cNvSpPr txBox="1"/>
          <p:nvPr/>
        </p:nvSpPr>
        <p:spPr>
          <a:xfrm>
            <a:off x="4253267" y="5266067"/>
            <a:ext cx="4037600" cy="462000"/>
          </a:xfrm>
          <a:prstGeom prst="rect">
            <a:avLst/>
          </a:prstGeom>
          <a:noFill/>
          <a:ln>
            <a:noFill/>
          </a:ln>
        </p:spPr>
        <p:txBody>
          <a:bodyPr spcFirstLastPara="1" wrap="square" lIns="121900" tIns="121900" rIns="121900" bIns="121900" anchor="t" anchorCtr="0">
            <a:noAutofit/>
          </a:bodyPr>
          <a:lstStyle/>
          <a:p>
            <a:r>
              <a:rPr lang="en" sz="2400" b="1">
                <a:solidFill>
                  <a:srgbClr val="1155CC"/>
                </a:solidFill>
              </a:rPr>
              <a:t>Current State = Desired State</a:t>
            </a:r>
            <a:r>
              <a:rPr lang="en" sz="2400" b="1">
                <a:solidFill>
                  <a:srgbClr val="FF0000"/>
                </a:solidFill>
              </a:rPr>
              <a:t> ?</a:t>
            </a:r>
            <a:endParaRPr sz="2400" b="1">
              <a:solidFill>
                <a:srgbClr val="FF0000"/>
              </a:solidFill>
            </a:endParaRPr>
          </a:p>
        </p:txBody>
      </p:sp>
      <p:grpSp>
        <p:nvGrpSpPr>
          <p:cNvPr id="392" name="Google Shape;392;p51"/>
          <p:cNvGrpSpPr/>
          <p:nvPr/>
        </p:nvGrpSpPr>
        <p:grpSpPr>
          <a:xfrm>
            <a:off x="4147685" y="1829566"/>
            <a:ext cx="3949752" cy="3252868"/>
            <a:chOff x="2103099" y="1209949"/>
            <a:chExt cx="3248151" cy="3139026"/>
          </a:xfrm>
        </p:grpSpPr>
        <p:pic>
          <p:nvPicPr>
            <p:cNvPr id="393" name="Google Shape;393;p51"/>
            <p:cNvPicPr preferRelativeResize="0"/>
            <p:nvPr/>
          </p:nvPicPr>
          <p:blipFill rotWithShape="1">
            <a:blip r:embed="rId3">
              <a:alphaModFix/>
            </a:blip>
            <a:srcRect/>
            <a:stretch/>
          </p:blipFill>
          <p:spPr>
            <a:xfrm flipH="1">
              <a:off x="2103099" y="1209949"/>
              <a:ext cx="3137718" cy="3139026"/>
            </a:xfrm>
            <a:prstGeom prst="rect">
              <a:avLst/>
            </a:prstGeom>
            <a:noFill/>
            <a:ln>
              <a:noFill/>
            </a:ln>
          </p:spPr>
        </p:pic>
        <p:sp>
          <p:nvSpPr>
            <p:cNvPr id="394" name="Google Shape;394;p51"/>
            <p:cNvSpPr txBox="1"/>
            <p:nvPr/>
          </p:nvSpPr>
          <p:spPr>
            <a:xfrm>
              <a:off x="2332775" y="2041800"/>
              <a:ext cx="552600" cy="4065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FFFFFF"/>
                  </a:solidFill>
                  <a:latin typeface="Arial"/>
                  <a:ea typeface="Arial"/>
                  <a:cs typeface="Arial"/>
                  <a:sym typeface="Arial"/>
                </a:rPr>
                <a:t>Act</a:t>
              </a:r>
              <a:endParaRPr sz="1867" b="1">
                <a:solidFill>
                  <a:srgbClr val="FFFFFF"/>
                </a:solidFill>
                <a:latin typeface="Arial"/>
                <a:ea typeface="Arial"/>
                <a:cs typeface="Arial"/>
                <a:sym typeface="Arial"/>
              </a:endParaRPr>
            </a:p>
          </p:txBody>
        </p:sp>
        <p:sp>
          <p:nvSpPr>
            <p:cNvPr id="395" name="Google Shape;395;p51"/>
            <p:cNvSpPr txBox="1"/>
            <p:nvPr/>
          </p:nvSpPr>
          <p:spPr>
            <a:xfrm>
              <a:off x="4123950" y="2041800"/>
              <a:ext cx="1227300" cy="4065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FFFFFF"/>
                  </a:solidFill>
                  <a:latin typeface="Arial"/>
                  <a:ea typeface="Arial"/>
                  <a:cs typeface="Arial"/>
                  <a:sym typeface="Arial"/>
                </a:rPr>
                <a:t>Observe</a:t>
              </a:r>
              <a:endParaRPr sz="1867" b="1">
                <a:solidFill>
                  <a:srgbClr val="FFFFFF"/>
                </a:solidFill>
                <a:latin typeface="Arial"/>
                <a:ea typeface="Arial"/>
                <a:cs typeface="Arial"/>
                <a:sym typeface="Arial"/>
              </a:endParaRPr>
            </a:p>
          </p:txBody>
        </p:sp>
        <p:sp>
          <p:nvSpPr>
            <p:cNvPr id="396" name="Google Shape;396;p51"/>
            <p:cNvSpPr txBox="1"/>
            <p:nvPr/>
          </p:nvSpPr>
          <p:spPr>
            <a:xfrm>
              <a:off x="3340650" y="3724300"/>
              <a:ext cx="552600" cy="4065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FFFFFF"/>
                  </a:solidFill>
                  <a:latin typeface="Arial"/>
                  <a:ea typeface="Arial"/>
                  <a:cs typeface="Arial"/>
                  <a:sym typeface="Arial"/>
                </a:rPr>
                <a:t>Diff</a:t>
              </a:r>
              <a:endParaRPr sz="1867" b="1">
                <a:solidFill>
                  <a:srgbClr val="FFFFFF"/>
                </a:solidFill>
                <a:latin typeface="Arial"/>
                <a:ea typeface="Arial"/>
                <a:cs typeface="Arial"/>
                <a:sym typeface="Arial"/>
              </a:endParaRPr>
            </a:p>
          </p:txBody>
        </p:sp>
      </p:grpSp>
      <p:sp>
        <p:nvSpPr>
          <p:cNvPr id="397" name="Google Shape;397;p51"/>
          <p:cNvSpPr txBox="1"/>
          <p:nvPr/>
        </p:nvSpPr>
        <p:spPr>
          <a:xfrm>
            <a:off x="2151033" y="2698333"/>
            <a:ext cx="1908800" cy="462000"/>
          </a:xfrm>
          <a:prstGeom prst="rect">
            <a:avLst/>
          </a:prstGeom>
          <a:noFill/>
          <a:ln>
            <a:noFill/>
          </a:ln>
        </p:spPr>
        <p:txBody>
          <a:bodyPr spcFirstLastPara="1" wrap="square" lIns="121900" tIns="121900" rIns="121900" bIns="121900" anchor="t" anchorCtr="0">
            <a:noAutofit/>
          </a:bodyPr>
          <a:lstStyle/>
          <a:p>
            <a:r>
              <a:rPr lang="en" sz="2400" b="1">
                <a:solidFill>
                  <a:srgbClr val="1155CC"/>
                </a:solidFill>
              </a:rPr>
              <a:t>Reconciliation </a:t>
            </a:r>
            <a:endParaRPr sz="2400" b="1">
              <a:solidFill>
                <a:srgbClr val="1155CC"/>
              </a:solidFill>
            </a:endParaRPr>
          </a:p>
        </p:txBody>
      </p:sp>
    </p:spTree>
    <p:extLst>
      <p:ext uri="{BB962C8B-B14F-4D97-AF65-F5344CB8AC3E}">
        <p14:creationId xmlns:p14="http://schemas.microsoft.com/office/powerpoint/2010/main" val="164724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2"/>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Run K8s for me</a:t>
            </a:r>
            <a:endParaRPr sz="4800"/>
          </a:p>
        </p:txBody>
      </p:sp>
      <p:pic>
        <p:nvPicPr>
          <p:cNvPr id="403" name="Google Shape;403;p52"/>
          <p:cNvPicPr preferRelativeResize="0"/>
          <p:nvPr/>
        </p:nvPicPr>
        <p:blipFill rotWithShape="1">
          <a:blip r:embed="rId3">
            <a:alphaModFix/>
          </a:blip>
          <a:srcRect/>
          <a:stretch/>
        </p:blipFill>
        <p:spPr>
          <a:xfrm>
            <a:off x="4171000" y="1875467"/>
            <a:ext cx="7965200" cy="3716667"/>
          </a:xfrm>
          <a:prstGeom prst="rect">
            <a:avLst/>
          </a:prstGeom>
          <a:noFill/>
          <a:ln>
            <a:noFill/>
          </a:ln>
        </p:spPr>
      </p:pic>
      <p:sp>
        <p:nvSpPr>
          <p:cNvPr id="404" name="Google Shape;404;p52"/>
          <p:cNvSpPr txBox="1"/>
          <p:nvPr/>
        </p:nvSpPr>
        <p:spPr>
          <a:xfrm>
            <a:off x="139133" y="1785733"/>
            <a:ext cx="4790800" cy="3960800"/>
          </a:xfrm>
          <a:prstGeom prst="rect">
            <a:avLst/>
          </a:prstGeom>
          <a:noFill/>
          <a:ln>
            <a:noFill/>
          </a:ln>
        </p:spPr>
        <p:txBody>
          <a:bodyPr spcFirstLastPara="1" wrap="square" lIns="121900" tIns="121900" rIns="121900" bIns="121900" anchor="t" anchorCtr="0">
            <a:noAutofit/>
          </a:bodyPr>
          <a:lstStyle/>
          <a:p>
            <a:pPr marL="609585" indent="-423323">
              <a:buClr>
                <a:schemeClr val="dk1"/>
              </a:buClr>
              <a:buSzPts val="1400"/>
              <a:buFont typeface="Arial"/>
              <a:buChar char="●"/>
            </a:pPr>
            <a:r>
              <a:rPr lang="en" sz="1867">
                <a:solidFill>
                  <a:schemeClr val="dk1"/>
                </a:solidFill>
                <a:latin typeface="Arial"/>
                <a:ea typeface="Arial"/>
                <a:cs typeface="Arial"/>
                <a:sym typeface="Arial"/>
              </a:rPr>
              <a:t>Just focus on Deployments:</a:t>
            </a:r>
            <a:endParaRPr sz="1867">
              <a:solidFill>
                <a:schemeClr val="dk1"/>
              </a:solidFill>
              <a:latin typeface="Arial"/>
              <a:ea typeface="Arial"/>
              <a:cs typeface="Arial"/>
              <a:sym typeface="Arial"/>
            </a:endParaRPr>
          </a:p>
          <a:p>
            <a:pPr marL="1219170" lvl="1" indent="-423323">
              <a:buClr>
                <a:schemeClr val="dk1"/>
              </a:buClr>
              <a:buSzPts val="1400"/>
              <a:buFont typeface="Arial"/>
              <a:buChar char="○"/>
            </a:pPr>
            <a:r>
              <a:rPr lang="en" sz="1867">
                <a:solidFill>
                  <a:schemeClr val="dk1"/>
                </a:solidFill>
                <a:latin typeface="Arial"/>
                <a:ea typeface="Arial"/>
                <a:cs typeface="Arial"/>
                <a:sym typeface="Arial"/>
              </a:rPr>
              <a:t>Not maintain Master or Nodes</a:t>
            </a:r>
            <a:endParaRPr sz="1867">
              <a:solidFill>
                <a:schemeClr val="dk1"/>
              </a:solidFill>
              <a:latin typeface="Arial"/>
              <a:ea typeface="Arial"/>
              <a:cs typeface="Arial"/>
              <a:sym typeface="Arial"/>
            </a:endParaRPr>
          </a:p>
          <a:p>
            <a:pPr>
              <a:buClr>
                <a:srgbClr val="000000"/>
              </a:buClr>
              <a:buSzPts val="1400"/>
            </a:pPr>
            <a:endParaRPr sz="1867">
              <a:solidFill>
                <a:schemeClr val="dk1"/>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Cloud Controller Manager (CCM)</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Code in Kubernetes Git repo:</a:t>
            </a: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p:txBody>
      </p:sp>
      <p:pic>
        <p:nvPicPr>
          <p:cNvPr id="405" name="Google Shape;405;p52"/>
          <p:cNvPicPr preferRelativeResize="0"/>
          <p:nvPr/>
        </p:nvPicPr>
        <p:blipFill rotWithShape="1">
          <a:blip r:embed="rId4">
            <a:alphaModFix/>
          </a:blip>
          <a:srcRect/>
          <a:stretch/>
        </p:blipFill>
        <p:spPr>
          <a:xfrm>
            <a:off x="531851" y="3611917"/>
            <a:ext cx="4005367" cy="2094967"/>
          </a:xfrm>
          <a:prstGeom prst="rect">
            <a:avLst/>
          </a:prstGeom>
          <a:noFill/>
          <a:ln>
            <a:noFill/>
          </a:ln>
        </p:spPr>
      </p:pic>
      <p:pic>
        <p:nvPicPr>
          <p:cNvPr id="406" name="Google Shape;406;p52"/>
          <p:cNvPicPr preferRelativeResize="0"/>
          <p:nvPr/>
        </p:nvPicPr>
        <p:blipFill rotWithShape="1">
          <a:blip r:embed="rId5">
            <a:alphaModFix/>
          </a:blip>
          <a:srcRect/>
          <a:stretch/>
        </p:blipFill>
        <p:spPr>
          <a:xfrm>
            <a:off x="10495933" y="2692067"/>
            <a:ext cx="1008667" cy="564067"/>
          </a:xfrm>
          <a:prstGeom prst="rect">
            <a:avLst/>
          </a:prstGeom>
          <a:noFill/>
          <a:ln>
            <a:noFill/>
          </a:ln>
        </p:spPr>
      </p:pic>
      <p:sp>
        <p:nvSpPr>
          <p:cNvPr id="407" name="Google Shape;407;p52"/>
          <p:cNvSpPr txBox="1"/>
          <p:nvPr/>
        </p:nvSpPr>
        <p:spPr>
          <a:xfrm>
            <a:off x="5418100" y="2207900"/>
            <a:ext cx="1885200" cy="2410000"/>
          </a:xfrm>
          <a:prstGeom prst="rect">
            <a:avLst/>
          </a:prstGeom>
          <a:noFill/>
          <a:ln>
            <a:noFill/>
          </a:ln>
        </p:spPr>
        <p:txBody>
          <a:bodyPr spcFirstLastPara="1" wrap="square" lIns="121900" tIns="121900" rIns="121900" bIns="121900" anchor="t" anchorCtr="0">
            <a:noAutofit/>
          </a:bodyPr>
          <a:lstStyle/>
          <a:p>
            <a:pPr>
              <a:buClr>
                <a:srgbClr val="000000"/>
              </a:buClr>
              <a:buSzPts val="15000"/>
            </a:pPr>
            <a:r>
              <a:rPr lang="en" sz="20000">
                <a:solidFill>
                  <a:srgbClr val="FF0000"/>
                </a:solidFill>
                <a:latin typeface="Arial"/>
                <a:ea typeface="Arial"/>
                <a:cs typeface="Arial"/>
                <a:sym typeface="Arial"/>
              </a:rPr>
              <a:t>X</a:t>
            </a:r>
            <a:endParaRPr sz="20000">
              <a:solidFill>
                <a:srgbClr val="FF0000"/>
              </a:solidFill>
              <a:latin typeface="Arial"/>
              <a:ea typeface="Arial"/>
              <a:cs typeface="Arial"/>
              <a:sym typeface="Arial"/>
            </a:endParaRPr>
          </a:p>
        </p:txBody>
      </p:sp>
      <p:sp>
        <p:nvSpPr>
          <p:cNvPr id="408" name="Google Shape;408;p52"/>
          <p:cNvSpPr txBox="1"/>
          <p:nvPr/>
        </p:nvSpPr>
        <p:spPr>
          <a:xfrm>
            <a:off x="9164200" y="3721400"/>
            <a:ext cx="1250000" cy="1876000"/>
          </a:xfrm>
          <a:prstGeom prst="rect">
            <a:avLst/>
          </a:prstGeom>
          <a:noFill/>
          <a:ln>
            <a:noFill/>
          </a:ln>
        </p:spPr>
        <p:txBody>
          <a:bodyPr spcFirstLastPara="1" wrap="square" lIns="121900" tIns="121900" rIns="121900" bIns="121900" anchor="ctr" anchorCtr="0">
            <a:noAutofit/>
          </a:bodyPr>
          <a:lstStyle/>
          <a:p>
            <a:pPr>
              <a:buClr>
                <a:srgbClr val="000000"/>
              </a:buClr>
              <a:buSzPts val="9600"/>
            </a:pPr>
            <a:r>
              <a:rPr lang="en" sz="12800">
                <a:solidFill>
                  <a:srgbClr val="FF0000"/>
                </a:solidFill>
                <a:latin typeface="Arial"/>
                <a:ea typeface="Arial"/>
                <a:cs typeface="Arial"/>
                <a:sym typeface="Arial"/>
              </a:rPr>
              <a:t>X</a:t>
            </a:r>
            <a:endParaRPr sz="12800">
              <a:solidFill>
                <a:srgbClr val="FF0000"/>
              </a:solidFill>
              <a:latin typeface="Arial"/>
              <a:ea typeface="Arial"/>
              <a:cs typeface="Arial"/>
              <a:sym typeface="Arial"/>
            </a:endParaRPr>
          </a:p>
        </p:txBody>
      </p:sp>
      <p:pic>
        <p:nvPicPr>
          <p:cNvPr id="409" name="Google Shape;409;p52" descr="Image result for aws logo"/>
          <p:cNvPicPr preferRelativeResize="0"/>
          <p:nvPr/>
        </p:nvPicPr>
        <p:blipFill rotWithShape="1">
          <a:blip r:embed="rId6">
            <a:alphaModFix/>
          </a:blip>
          <a:srcRect/>
          <a:stretch/>
        </p:blipFill>
        <p:spPr>
          <a:xfrm>
            <a:off x="9429033" y="3101001"/>
            <a:ext cx="479000" cy="286665"/>
          </a:xfrm>
          <a:prstGeom prst="rect">
            <a:avLst/>
          </a:prstGeom>
          <a:noFill/>
          <a:ln>
            <a:noFill/>
          </a:ln>
        </p:spPr>
      </p:pic>
      <p:pic>
        <p:nvPicPr>
          <p:cNvPr id="410" name="Google Shape;410;p52" descr="Image result for google cloud logo"/>
          <p:cNvPicPr preferRelativeResize="0"/>
          <p:nvPr/>
        </p:nvPicPr>
        <p:blipFill rotWithShape="1">
          <a:blip r:embed="rId7">
            <a:alphaModFix/>
          </a:blip>
          <a:srcRect/>
          <a:stretch/>
        </p:blipFill>
        <p:spPr>
          <a:xfrm>
            <a:off x="8922867" y="1703865"/>
            <a:ext cx="1491335" cy="381105"/>
          </a:xfrm>
          <a:prstGeom prst="rect">
            <a:avLst/>
          </a:prstGeom>
          <a:noFill/>
          <a:ln>
            <a:noFill/>
          </a:ln>
        </p:spPr>
      </p:pic>
    </p:spTree>
    <p:extLst>
      <p:ext uri="{BB962C8B-B14F-4D97-AF65-F5344CB8AC3E}">
        <p14:creationId xmlns:p14="http://schemas.microsoft.com/office/powerpoint/2010/main" val="18023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3"/>
          <p:cNvSpPr txBox="1">
            <a:spLocks noGrp="1"/>
          </p:cNvSpPr>
          <p:nvPr>
            <p:ph type="title"/>
          </p:nvPr>
        </p:nvSpPr>
        <p:spPr>
          <a:prstGeom prst="rect">
            <a:avLst/>
          </a:prstGeom>
          <a:noFill/>
          <a:ln>
            <a:noFill/>
          </a:ln>
        </p:spPr>
        <p:txBody>
          <a:bodyPr spcFirstLastPara="1" vert="horz" wrap="square" lIns="91433" tIns="45700" rIns="91433" bIns="45700" rtlCol="0" anchor="ctr" anchorCtr="0">
            <a:noAutofit/>
          </a:bodyPr>
          <a:lstStyle/>
          <a:p>
            <a:pPr algn="ctr"/>
            <a:r>
              <a:rPr lang="en" sz="6400"/>
              <a:t>Kubernetes Concepts</a:t>
            </a:r>
            <a:endParaRPr sz="6400"/>
          </a:p>
        </p:txBody>
      </p:sp>
    </p:spTree>
    <p:extLst>
      <p:ext uri="{BB962C8B-B14F-4D97-AF65-F5344CB8AC3E}">
        <p14:creationId xmlns:p14="http://schemas.microsoft.com/office/powerpoint/2010/main" val="200466491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Kubectl and Yml files</a:t>
            </a:r>
            <a:endParaRPr sz="4800"/>
          </a:p>
        </p:txBody>
      </p:sp>
      <p:sp>
        <p:nvSpPr>
          <p:cNvPr id="422" name="Google Shape;422;p54"/>
          <p:cNvSpPr txBox="1"/>
          <p:nvPr/>
        </p:nvSpPr>
        <p:spPr>
          <a:xfrm>
            <a:off x="6476033" y="2313733"/>
            <a:ext cx="4940400" cy="4000000"/>
          </a:xfrm>
          <a:prstGeom prst="rect">
            <a:avLst/>
          </a:prstGeom>
          <a:noFill/>
          <a:ln>
            <a:noFill/>
          </a:ln>
        </p:spPr>
        <p:txBody>
          <a:bodyPr spcFirstLastPara="1" wrap="square" lIns="121900" tIns="121900" rIns="121900" bIns="121900" anchor="ctr" anchorCtr="0">
            <a:noAutofit/>
          </a:bodyPr>
          <a:lstStyle/>
          <a:p>
            <a:pPr>
              <a:lnSpc>
                <a:spcPct val="150000"/>
              </a:lnSpc>
            </a:pPr>
            <a:r>
              <a:rPr lang="en" sz="1600" b="1">
                <a:solidFill>
                  <a:srgbClr val="6AA84F"/>
                </a:solidFill>
                <a:latin typeface="Courier New"/>
                <a:ea typeface="Courier New"/>
                <a:cs typeface="Courier New"/>
                <a:sym typeface="Courier New"/>
              </a:rPr>
              <a:t>apiVersion:</a:t>
            </a:r>
            <a:r>
              <a:rPr lang="en" sz="1600" b="1">
                <a:solidFill>
                  <a:srgbClr val="D4D4D4"/>
                </a:solidFill>
                <a:latin typeface="Courier New"/>
                <a:ea typeface="Courier New"/>
                <a:cs typeface="Courier New"/>
                <a:sym typeface="Courier New"/>
              </a:rPr>
              <a:t> </a:t>
            </a:r>
            <a:r>
              <a:rPr lang="en" sz="1600" b="1">
                <a:solidFill>
                  <a:srgbClr val="CE9178"/>
                </a:solidFill>
                <a:latin typeface="Courier New"/>
                <a:ea typeface="Courier New"/>
                <a:cs typeface="Courier New"/>
                <a:sym typeface="Courier New"/>
              </a:rPr>
              <a:t>v1</a:t>
            </a:r>
            <a:endParaRPr sz="1600" b="1">
              <a:solidFill>
                <a:srgbClr val="CE9178"/>
              </a:solidFill>
              <a:latin typeface="Courier New"/>
              <a:ea typeface="Courier New"/>
              <a:cs typeface="Courier New"/>
              <a:sym typeface="Courier New"/>
            </a:endParaRPr>
          </a:p>
          <a:p>
            <a:pPr>
              <a:lnSpc>
                <a:spcPct val="150000"/>
              </a:lnSpc>
            </a:pPr>
            <a:r>
              <a:rPr lang="en" sz="1600" b="1">
                <a:solidFill>
                  <a:srgbClr val="6AA84F"/>
                </a:solidFill>
                <a:latin typeface="Courier New"/>
                <a:ea typeface="Courier New"/>
                <a:cs typeface="Courier New"/>
                <a:sym typeface="Courier New"/>
              </a:rPr>
              <a:t>kind:</a:t>
            </a:r>
            <a:r>
              <a:rPr lang="en" sz="1600" b="1">
                <a:solidFill>
                  <a:srgbClr val="D4D4D4"/>
                </a:solidFill>
                <a:latin typeface="Courier New"/>
                <a:ea typeface="Courier New"/>
                <a:cs typeface="Courier New"/>
                <a:sym typeface="Courier New"/>
              </a:rPr>
              <a:t> </a:t>
            </a:r>
            <a:r>
              <a:rPr lang="en" sz="1600" b="1">
                <a:solidFill>
                  <a:srgbClr val="CE9178"/>
                </a:solidFill>
                <a:latin typeface="Courier New"/>
                <a:ea typeface="Courier New"/>
                <a:cs typeface="Courier New"/>
                <a:sym typeface="Courier New"/>
              </a:rPr>
              <a:t>Pod</a:t>
            </a:r>
            <a:endParaRPr sz="1600" b="1">
              <a:solidFill>
                <a:srgbClr val="CE9178"/>
              </a:solidFill>
              <a:latin typeface="Courier New"/>
              <a:ea typeface="Courier New"/>
              <a:cs typeface="Courier New"/>
              <a:sym typeface="Courier New"/>
            </a:endParaRPr>
          </a:p>
          <a:p>
            <a:pPr>
              <a:lnSpc>
                <a:spcPct val="150000"/>
              </a:lnSpc>
            </a:pPr>
            <a:r>
              <a:rPr lang="en" sz="1600" b="1">
                <a:solidFill>
                  <a:srgbClr val="6AA84F"/>
                </a:solidFill>
                <a:latin typeface="Courier New"/>
                <a:ea typeface="Courier New"/>
                <a:cs typeface="Courier New"/>
                <a:sym typeface="Courier New"/>
              </a:rPr>
              <a:t>metadata</a:t>
            </a:r>
            <a:r>
              <a:rPr lang="en" sz="1600" b="1">
                <a:solidFill>
                  <a:srgbClr val="D4D4D4"/>
                </a:solidFill>
                <a:latin typeface="Courier New"/>
                <a:ea typeface="Courier New"/>
                <a:cs typeface="Courier New"/>
                <a:sym typeface="Courier New"/>
              </a:rPr>
              <a:t>:</a:t>
            </a:r>
            <a:endParaRPr sz="1600" b="1">
              <a:solidFill>
                <a:srgbClr val="D4D4D4"/>
              </a:solidFill>
              <a:latin typeface="Courier New"/>
              <a:ea typeface="Courier New"/>
              <a:cs typeface="Courier New"/>
              <a:sym typeface="Courier New"/>
            </a:endParaRPr>
          </a:p>
          <a:p>
            <a:pPr>
              <a:lnSpc>
                <a:spcPct val="150000"/>
              </a:lnSpc>
            </a:pPr>
            <a:r>
              <a:rPr lang="en" sz="1600" b="1">
                <a:solidFill>
                  <a:srgbClr val="D4D4D4"/>
                </a:solidFill>
                <a:latin typeface="Courier New"/>
                <a:ea typeface="Courier New"/>
                <a:cs typeface="Courier New"/>
                <a:sym typeface="Courier New"/>
              </a:rPr>
              <a:t> </a:t>
            </a:r>
            <a:r>
              <a:rPr lang="en" sz="1600" b="1">
                <a:solidFill>
                  <a:srgbClr val="569CD6"/>
                </a:solidFill>
                <a:latin typeface="Courier New"/>
                <a:ea typeface="Courier New"/>
                <a:cs typeface="Courier New"/>
                <a:sym typeface="Courier New"/>
              </a:rPr>
              <a:t>name</a:t>
            </a:r>
            <a:r>
              <a:rPr lang="en" sz="1600" b="1">
                <a:solidFill>
                  <a:srgbClr val="D4D4D4"/>
                </a:solidFill>
                <a:latin typeface="Courier New"/>
                <a:ea typeface="Courier New"/>
                <a:cs typeface="Courier New"/>
                <a:sym typeface="Courier New"/>
              </a:rPr>
              <a:t>: </a:t>
            </a:r>
            <a:r>
              <a:rPr lang="en" sz="1600" b="1">
                <a:solidFill>
                  <a:srgbClr val="CE9178"/>
                </a:solidFill>
                <a:latin typeface="Courier New"/>
                <a:ea typeface="Courier New"/>
                <a:cs typeface="Courier New"/>
                <a:sym typeface="Courier New"/>
              </a:rPr>
              <a:t>myapp</a:t>
            </a:r>
            <a:endParaRPr sz="1600" b="1">
              <a:solidFill>
                <a:srgbClr val="CE9178"/>
              </a:solidFill>
              <a:latin typeface="Courier New"/>
              <a:ea typeface="Courier New"/>
              <a:cs typeface="Courier New"/>
              <a:sym typeface="Courier New"/>
            </a:endParaRPr>
          </a:p>
          <a:p>
            <a:pPr>
              <a:lnSpc>
                <a:spcPct val="150000"/>
              </a:lnSpc>
            </a:pPr>
            <a:r>
              <a:rPr lang="en" sz="1600" b="1">
                <a:solidFill>
                  <a:srgbClr val="D4D4D4"/>
                </a:solidFill>
                <a:latin typeface="Courier New"/>
                <a:ea typeface="Courier New"/>
                <a:cs typeface="Courier New"/>
                <a:sym typeface="Courier New"/>
              </a:rPr>
              <a:t> </a:t>
            </a:r>
            <a:r>
              <a:rPr lang="en" sz="1600" b="1">
                <a:solidFill>
                  <a:srgbClr val="569CD6"/>
                </a:solidFill>
                <a:latin typeface="Courier New"/>
                <a:ea typeface="Courier New"/>
                <a:cs typeface="Courier New"/>
                <a:sym typeface="Courier New"/>
              </a:rPr>
              <a:t>namespace</a:t>
            </a:r>
            <a:r>
              <a:rPr lang="en" sz="1600" b="1">
                <a:solidFill>
                  <a:srgbClr val="CE9178"/>
                </a:solidFill>
                <a:latin typeface="Courier New"/>
                <a:ea typeface="Courier New"/>
                <a:cs typeface="Courier New"/>
                <a:sym typeface="Courier New"/>
              </a:rPr>
              <a:t>:dev</a:t>
            </a:r>
            <a:endParaRPr sz="1600" b="1">
              <a:solidFill>
                <a:srgbClr val="CE9178"/>
              </a:solidFill>
              <a:latin typeface="Courier New"/>
              <a:ea typeface="Courier New"/>
              <a:cs typeface="Courier New"/>
              <a:sym typeface="Courier New"/>
            </a:endParaRPr>
          </a:p>
          <a:p>
            <a:pPr>
              <a:lnSpc>
                <a:spcPct val="150000"/>
              </a:lnSpc>
            </a:pPr>
            <a:r>
              <a:rPr lang="en" sz="1600" b="1">
                <a:solidFill>
                  <a:srgbClr val="D4D4D4"/>
                </a:solidFill>
                <a:latin typeface="Courier New"/>
                <a:ea typeface="Courier New"/>
                <a:cs typeface="Courier New"/>
                <a:sym typeface="Courier New"/>
              </a:rPr>
              <a:t> </a:t>
            </a:r>
            <a:r>
              <a:rPr lang="en" sz="1600" b="1">
                <a:solidFill>
                  <a:srgbClr val="569CD6"/>
                </a:solidFill>
                <a:latin typeface="Courier New"/>
                <a:ea typeface="Courier New"/>
                <a:cs typeface="Courier New"/>
                <a:sym typeface="Courier New"/>
              </a:rPr>
              <a:t>labels</a:t>
            </a:r>
            <a:r>
              <a:rPr lang="en" sz="1600" b="1">
                <a:solidFill>
                  <a:srgbClr val="D4D4D4"/>
                </a:solidFill>
                <a:latin typeface="Courier New"/>
                <a:ea typeface="Courier New"/>
                <a:cs typeface="Courier New"/>
                <a:sym typeface="Courier New"/>
              </a:rPr>
              <a:t>:</a:t>
            </a:r>
            <a:endParaRPr sz="1600" b="1">
              <a:solidFill>
                <a:srgbClr val="D4D4D4"/>
              </a:solidFill>
              <a:latin typeface="Courier New"/>
              <a:ea typeface="Courier New"/>
              <a:cs typeface="Courier New"/>
              <a:sym typeface="Courier New"/>
            </a:endParaRPr>
          </a:p>
          <a:p>
            <a:pPr>
              <a:lnSpc>
                <a:spcPct val="150000"/>
              </a:lnSpc>
            </a:pPr>
            <a:r>
              <a:rPr lang="en" sz="1600" b="1">
                <a:solidFill>
                  <a:srgbClr val="D4D4D4"/>
                </a:solidFill>
                <a:latin typeface="Courier New"/>
                <a:ea typeface="Courier New"/>
                <a:cs typeface="Courier New"/>
                <a:sym typeface="Courier New"/>
              </a:rPr>
              <a:t>   </a:t>
            </a:r>
            <a:r>
              <a:rPr lang="en" sz="1600" b="1">
                <a:solidFill>
                  <a:srgbClr val="569CD6"/>
                </a:solidFill>
                <a:latin typeface="Courier New"/>
                <a:ea typeface="Courier New"/>
                <a:cs typeface="Courier New"/>
                <a:sym typeface="Courier New"/>
              </a:rPr>
              <a:t>app</a:t>
            </a:r>
            <a:r>
              <a:rPr lang="en" sz="1600" b="1">
                <a:solidFill>
                  <a:srgbClr val="D4D4D4"/>
                </a:solidFill>
                <a:latin typeface="Courier New"/>
                <a:ea typeface="Courier New"/>
                <a:cs typeface="Courier New"/>
                <a:sym typeface="Courier New"/>
              </a:rPr>
              <a:t>: </a:t>
            </a:r>
            <a:r>
              <a:rPr lang="en" sz="1600" b="1">
                <a:solidFill>
                  <a:srgbClr val="CE9178"/>
                </a:solidFill>
                <a:latin typeface="Courier New"/>
                <a:ea typeface="Courier New"/>
                <a:cs typeface="Courier New"/>
                <a:sym typeface="Courier New"/>
              </a:rPr>
              <a:t>myapp</a:t>
            </a:r>
            <a:endParaRPr sz="1600" b="1">
              <a:solidFill>
                <a:srgbClr val="CE9178"/>
              </a:solidFill>
              <a:latin typeface="Courier New"/>
              <a:ea typeface="Courier New"/>
              <a:cs typeface="Courier New"/>
              <a:sym typeface="Courier New"/>
            </a:endParaRPr>
          </a:p>
          <a:p>
            <a:pPr>
              <a:lnSpc>
                <a:spcPct val="150000"/>
              </a:lnSpc>
              <a:buClr>
                <a:schemeClr val="dk1"/>
              </a:buClr>
              <a:buSzPts val="1100"/>
            </a:pPr>
            <a:r>
              <a:rPr lang="en" sz="1600" b="1">
                <a:solidFill>
                  <a:srgbClr val="D4D4D4"/>
                </a:solidFill>
                <a:latin typeface="Courier New"/>
                <a:ea typeface="Courier New"/>
                <a:cs typeface="Courier New"/>
                <a:sym typeface="Courier New"/>
              </a:rPr>
              <a:t> </a:t>
            </a:r>
            <a:r>
              <a:rPr lang="en" sz="1600" b="1">
                <a:solidFill>
                  <a:srgbClr val="569CD6"/>
                </a:solidFill>
                <a:latin typeface="Courier New"/>
                <a:ea typeface="Courier New"/>
                <a:cs typeface="Courier New"/>
                <a:sym typeface="Courier New"/>
              </a:rPr>
              <a:t>annotations</a:t>
            </a:r>
            <a:r>
              <a:rPr lang="en" sz="1600" b="1">
                <a:solidFill>
                  <a:srgbClr val="D4D4D4"/>
                </a:solidFill>
                <a:latin typeface="Courier New"/>
                <a:ea typeface="Courier New"/>
                <a:cs typeface="Courier New"/>
                <a:sym typeface="Courier New"/>
              </a:rPr>
              <a:t>:</a:t>
            </a:r>
            <a:endParaRPr sz="1600" b="1">
              <a:solidFill>
                <a:srgbClr val="D4D4D4"/>
              </a:solidFill>
              <a:latin typeface="Courier New"/>
              <a:ea typeface="Courier New"/>
              <a:cs typeface="Courier New"/>
              <a:sym typeface="Courier New"/>
            </a:endParaRPr>
          </a:p>
          <a:p>
            <a:pPr>
              <a:lnSpc>
                <a:spcPct val="150000"/>
              </a:lnSpc>
            </a:pPr>
            <a:r>
              <a:rPr lang="en" sz="1600" b="1">
                <a:solidFill>
                  <a:srgbClr val="D4D4D4"/>
                </a:solidFill>
                <a:latin typeface="Courier New"/>
                <a:ea typeface="Courier New"/>
                <a:cs typeface="Courier New"/>
                <a:sym typeface="Courier New"/>
              </a:rPr>
              <a:t>   </a:t>
            </a:r>
            <a:r>
              <a:rPr lang="en" sz="1600" b="1">
                <a:solidFill>
                  <a:srgbClr val="569CD6"/>
                </a:solidFill>
                <a:latin typeface="Courier New"/>
                <a:ea typeface="Courier New"/>
                <a:cs typeface="Courier New"/>
                <a:sym typeface="Courier New"/>
              </a:rPr>
              <a:t>kubernetes.io/ingress.class</a:t>
            </a:r>
            <a:r>
              <a:rPr lang="en" sz="1600" b="1">
                <a:solidFill>
                  <a:srgbClr val="D4D4D4"/>
                </a:solidFill>
                <a:latin typeface="Courier New"/>
                <a:ea typeface="Courier New"/>
                <a:cs typeface="Courier New"/>
                <a:sym typeface="Courier New"/>
              </a:rPr>
              <a:t>: </a:t>
            </a:r>
            <a:r>
              <a:rPr lang="en" sz="1600" b="1">
                <a:solidFill>
                  <a:srgbClr val="CE9178"/>
                </a:solidFill>
                <a:latin typeface="Courier New"/>
                <a:ea typeface="Courier New"/>
                <a:cs typeface="Courier New"/>
                <a:sym typeface="Courier New"/>
              </a:rPr>
              <a:t>nginx</a:t>
            </a:r>
            <a:endParaRPr sz="1600" b="1">
              <a:solidFill>
                <a:srgbClr val="CE9178"/>
              </a:solidFill>
              <a:latin typeface="Courier New"/>
              <a:ea typeface="Courier New"/>
              <a:cs typeface="Courier New"/>
              <a:sym typeface="Courier New"/>
            </a:endParaRPr>
          </a:p>
          <a:p>
            <a:pPr>
              <a:lnSpc>
                <a:spcPct val="150000"/>
              </a:lnSpc>
            </a:pPr>
            <a:r>
              <a:rPr lang="en" sz="1600" b="1">
                <a:solidFill>
                  <a:srgbClr val="6AA84F"/>
                </a:solidFill>
                <a:latin typeface="Courier New"/>
                <a:ea typeface="Courier New"/>
                <a:cs typeface="Courier New"/>
                <a:sym typeface="Courier New"/>
              </a:rPr>
              <a:t>spec:</a:t>
            </a:r>
            <a:endParaRPr sz="1600" b="1">
              <a:solidFill>
                <a:srgbClr val="6AA84F"/>
              </a:solidFill>
              <a:latin typeface="Courier New"/>
              <a:ea typeface="Courier New"/>
              <a:cs typeface="Courier New"/>
              <a:sym typeface="Courier New"/>
            </a:endParaRPr>
          </a:p>
          <a:p>
            <a:pPr>
              <a:lnSpc>
                <a:spcPct val="150000"/>
              </a:lnSpc>
            </a:pPr>
            <a:r>
              <a:rPr lang="en" sz="1600" b="1">
                <a:solidFill>
                  <a:srgbClr val="D4D4D4"/>
                </a:solidFill>
                <a:latin typeface="Courier New"/>
                <a:ea typeface="Courier New"/>
                <a:cs typeface="Courier New"/>
                <a:sym typeface="Courier New"/>
              </a:rPr>
              <a:t> </a:t>
            </a:r>
            <a:r>
              <a:rPr lang="en" sz="1600" b="1">
                <a:solidFill>
                  <a:srgbClr val="569CD6"/>
                </a:solidFill>
                <a:latin typeface="Courier New"/>
                <a:ea typeface="Courier New"/>
                <a:cs typeface="Courier New"/>
                <a:sym typeface="Courier New"/>
              </a:rPr>
              <a:t>containers</a:t>
            </a:r>
            <a:r>
              <a:rPr lang="en" sz="1600" b="1">
                <a:solidFill>
                  <a:srgbClr val="D4D4D4"/>
                </a:solidFill>
                <a:latin typeface="Courier New"/>
                <a:ea typeface="Courier New"/>
                <a:cs typeface="Courier New"/>
                <a:sym typeface="Courier New"/>
              </a:rPr>
              <a:t>:</a:t>
            </a:r>
            <a:endParaRPr sz="1600" b="1">
              <a:solidFill>
                <a:srgbClr val="D4D4D4"/>
              </a:solidFill>
              <a:latin typeface="Courier New"/>
              <a:ea typeface="Courier New"/>
              <a:cs typeface="Courier New"/>
              <a:sym typeface="Courier New"/>
            </a:endParaRPr>
          </a:p>
          <a:p>
            <a:pPr>
              <a:lnSpc>
                <a:spcPct val="150000"/>
              </a:lnSpc>
            </a:pPr>
            <a:r>
              <a:rPr lang="en" sz="1600" b="1">
                <a:solidFill>
                  <a:srgbClr val="D4D4D4"/>
                </a:solidFill>
                <a:latin typeface="Courier New"/>
                <a:ea typeface="Courier New"/>
                <a:cs typeface="Courier New"/>
                <a:sym typeface="Courier New"/>
              </a:rPr>
              <a:t> - </a:t>
            </a:r>
            <a:r>
              <a:rPr lang="en" sz="1600" b="1">
                <a:solidFill>
                  <a:srgbClr val="569CD6"/>
                </a:solidFill>
                <a:latin typeface="Courier New"/>
                <a:ea typeface="Courier New"/>
                <a:cs typeface="Courier New"/>
                <a:sym typeface="Courier New"/>
              </a:rPr>
              <a:t>name</a:t>
            </a:r>
            <a:r>
              <a:rPr lang="en" sz="1600" b="1">
                <a:solidFill>
                  <a:srgbClr val="D4D4D4"/>
                </a:solidFill>
                <a:latin typeface="Courier New"/>
                <a:ea typeface="Courier New"/>
                <a:cs typeface="Courier New"/>
                <a:sym typeface="Courier New"/>
              </a:rPr>
              <a:t>: </a:t>
            </a:r>
            <a:r>
              <a:rPr lang="en" sz="1600" b="1">
                <a:solidFill>
                  <a:srgbClr val="CE9178"/>
                </a:solidFill>
                <a:latin typeface="Courier New"/>
                <a:ea typeface="Courier New"/>
                <a:cs typeface="Courier New"/>
                <a:sym typeface="Courier New"/>
              </a:rPr>
              <a:t>myapp-container</a:t>
            </a:r>
            <a:endParaRPr sz="1600" b="1">
              <a:solidFill>
                <a:srgbClr val="CE9178"/>
              </a:solidFill>
              <a:latin typeface="Courier New"/>
              <a:ea typeface="Courier New"/>
              <a:cs typeface="Courier New"/>
              <a:sym typeface="Courier New"/>
            </a:endParaRPr>
          </a:p>
          <a:p>
            <a:pPr>
              <a:lnSpc>
                <a:spcPct val="150000"/>
              </a:lnSpc>
            </a:pPr>
            <a:r>
              <a:rPr lang="en" sz="1600" b="1">
                <a:solidFill>
                  <a:srgbClr val="D4D4D4"/>
                </a:solidFill>
                <a:latin typeface="Courier New"/>
                <a:ea typeface="Courier New"/>
                <a:cs typeface="Courier New"/>
                <a:sym typeface="Courier New"/>
              </a:rPr>
              <a:t>   </a:t>
            </a:r>
            <a:r>
              <a:rPr lang="en" sz="1600" b="1">
                <a:solidFill>
                  <a:srgbClr val="569CD6"/>
                </a:solidFill>
                <a:latin typeface="Courier New"/>
                <a:ea typeface="Courier New"/>
                <a:cs typeface="Courier New"/>
                <a:sym typeface="Courier New"/>
              </a:rPr>
              <a:t>image</a:t>
            </a:r>
            <a:r>
              <a:rPr lang="en" sz="1600" b="1">
                <a:solidFill>
                  <a:srgbClr val="D4D4D4"/>
                </a:solidFill>
                <a:latin typeface="Courier New"/>
                <a:ea typeface="Courier New"/>
                <a:cs typeface="Courier New"/>
                <a:sym typeface="Courier New"/>
              </a:rPr>
              <a:t>: </a:t>
            </a:r>
            <a:r>
              <a:rPr lang="en" sz="1600" b="1">
                <a:solidFill>
                  <a:srgbClr val="CE9178"/>
                </a:solidFill>
                <a:latin typeface="Courier New"/>
                <a:ea typeface="Courier New"/>
                <a:cs typeface="Courier New"/>
                <a:sym typeface="Courier New"/>
              </a:rPr>
              <a:t>busybox</a:t>
            </a:r>
            <a:endParaRPr sz="1600" b="1">
              <a:solidFill>
                <a:srgbClr val="CE9178"/>
              </a:solidFill>
              <a:latin typeface="Courier New"/>
              <a:ea typeface="Courier New"/>
              <a:cs typeface="Courier New"/>
              <a:sym typeface="Courier New"/>
            </a:endParaRPr>
          </a:p>
          <a:p>
            <a:pPr>
              <a:lnSpc>
                <a:spcPct val="150000"/>
              </a:lnSpc>
            </a:pPr>
            <a:r>
              <a:rPr lang="en" sz="1600" b="1">
                <a:solidFill>
                  <a:srgbClr val="D4D4D4"/>
                </a:solidFill>
                <a:latin typeface="Courier New"/>
                <a:ea typeface="Courier New"/>
                <a:cs typeface="Courier New"/>
                <a:sym typeface="Courier New"/>
              </a:rPr>
              <a:t>  </a:t>
            </a:r>
            <a:endParaRPr sz="1600">
              <a:solidFill>
                <a:schemeClr val="dk1"/>
              </a:solidFill>
            </a:endParaRPr>
          </a:p>
          <a:p>
            <a:endParaRPr sz="1467">
              <a:solidFill>
                <a:schemeClr val="dk1"/>
              </a:solidFill>
            </a:endParaRPr>
          </a:p>
          <a:p>
            <a:endParaRPr sz="1467">
              <a:solidFill>
                <a:schemeClr val="dk1"/>
              </a:solidFill>
            </a:endParaRPr>
          </a:p>
          <a:p>
            <a:endParaRPr sz="1467">
              <a:solidFill>
                <a:schemeClr val="dk1"/>
              </a:solidFill>
            </a:endParaRPr>
          </a:p>
        </p:txBody>
      </p:sp>
      <p:sp>
        <p:nvSpPr>
          <p:cNvPr id="423" name="Google Shape;423;p54"/>
          <p:cNvSpPr txBox="1"/>
          <p:nvPr/>
        </p:nvSpPr>
        <p:spPr>
          <a:xfrm>
            <a:off x="506967" y="1441533"/>
            <a:ext cx="4817600" cy="4617600"/>
          </a:xfrm>
          <a:prstGeom prst="rect">
            <a:avLst/>
          </a:prstGeom>
          <a:solidFill>
            <a:srgbClr val="000000"/>
          </a:solidFill>
          <a:ln>
            <a:noFill/>
          </a:ln>
        </p:spPr>
        <p:txBody>
          <a:bodyPr spcFirstLastPara="1" wrap="square" lIns="121900" tIns="121900" rIns="121900" bIns="121900" anchor="t" anchorCtr="0">
            <a:noAutofit/>
          </a:bodyPr>
          <a:lstStyle/>
          <a:p>
            <a:pPr>
              <a:buClr>
                <a:srgbClr val="000000"/>
              </a:buClr>
              <a:buSzPts val="1000"/>
            </a:pPr>
            <a:r>
              <a:rPr lang="en" sz="1333">
                <a:solidFill>
                  <a:srgbClr val="B6D7A8"/>
                </a:solidFill>
              </a:rPr>
              <a:t>#Create/update resource</a:t>
            </a:r>
            <a:endParaRPr sz="1333">
              <a:solidFill>
                <a:srgbClr val="B6D7A8"/>
              </a:solidFill>
            </a:endParaRPr>
          </a:p>
          <a:p>
            <a:pPr>
              <a:buClr>
                <a:srgbClr val="000000"/>
              </a:buClr>
              <a:buSzPts val="1000"/>
            </a:pPr>
            <a:r>
              <a:rPr lang="en" sz="1333">
                <a:solidFill>
                  <a:srgbClr val="FFFFFF"/>
                </a:solidFill>
                <a:latin typeface="Arial"/>
                <a:ea typeface="Arial"/>
                <a:cs typeface="Arial"/>
                <a:sym typeface="Arial"/>
              </a:rPr>
              <a:t>$</a:t>
            </a:r>
            <a:r>
              <a:rPr lang="en" sz="1333" b="1">
                <a:solidFill>
                  <a:srgbClr val="FFFFFF"/>
                </a:solidFill>
                <a:latin typeface="Arial"/>
                <a:ea typeface="Arial"/>
                <a:cs typeface="Arial"/>
                <a:sym typeface="Arial"/>
              </a:rPr>
              <a:t>Kubectl </a:t>
            </a:r>
            <a:r>
              <a:rPr lang="en" sz="1333">
                <a:solidFill>
                  <a:srgbClr val="FFFFFF"/>
                </a:solidFill>
                <a:latin typeface="Arial"/>
                <a:ea typeface="Arial"/>
                <a:cs typeface="Arial"/>
                <a:sym typeface="Arial"/>
              </a:rPr>
              <a:t>apply -f </a:t>
            </a:r>
            <a:r>
              <a:rPr lang="en" sz="1333">
                <a:solidFill>
                  <a:srgbClr val="FFFFFF"/>
                </a:solidFill>
              </a:rPr>
              <a:t>deployment-frontend</a:t>
            </a:r>
            <a:r>
              <a:rPr lang="en" sz="1333">
                <a:solidFill>
                  <a:srgbClr val="FFFFFF"/>
                </a:solidFill>
                <a:latin typeface="Arial"/>
                <a:ea typeface="Arial"/>
                <a:cs typeface="Arial"/>
                <a:sym typeface="Arial"/>
              </a:rPr>
              <a:t>.yaml</a:t>
            </a:r>
            <a:endParaRPr sz="1333">
              <a:solidFill>
                <a:srgbClr val="FFFFFF"/>
              </a:solidFill>
              <a:latin typeface="Arial"/>
              <a:ea typeface="Arial"/>
              <a:cs typeface="Arial"/>
              <a:sym typeface="Arial"/>
            </a:endParaRPr>
          </a:p>
          <a:p>
            <a:pPr>
              <a:buClr>
                <a:schemeClr val="dk1"/>
              </a:buClr>
              <a:buSzPts val="1000"/>
            </a:pPr>
            <a:r>
              <a:rPr lang="en" sz="1333">
                <a:solidFill>
                  <a:srgbClr val="B6D7A8"/>
                </a:solidFill>
              </a:rPr>
              <a:t>#List of pods </a:t>
            </a:r>
            <a:endParaRPr sz="1333">
              <a:solidFill>
                <a:srgbClr val="FFFFFF"/>
              </a:solidFill>
            </a:endParaRPr>
          </a:p>
          <a:p>
            <a:pPr>
              <a:buClr>
                <a:schemeClr val="dk1"/>
              </a:buClr>
              <a:buSzPts val="1000"/>
            </a:pPr>
            <a:r>
              <a:rPr lang="en" sz="1333">
                <a:solidFill>
                  <a:schemeClr val="lt1"/>
                </a:solidFill>
              </a:rPr>
              <a:t>$</a:t>
            </a:r>
            <a:r>
              <a:rPr lang="en" sz="1333" b="1">
                <a:solidFill>
                  <a:schemeClr val="lt1"/>
                </a:solidFill>
              </a:rPr>
              <a:t>Kubectl </a:t>
            </a:r>
            <a:r>
              <a:rPr lang="en" sz="1333">
                <a:solidFill>
                  <a:schemeClr val="lt1"/>
                </a:solidFill>
              </a:rPr>
              <a:t>get pods</a:t>
            </a:r>
            <a:endParaRPr sz="1333">
              <a:solidFill>
                <a:schemeClr val="lt1"/>
              </a:solidFill>
            </a:endParaRPr>
          </a:p>
          <a:p>
            <a:pPr>
              <a:buClr>
                <a:schemeClr val="dk1"/>
              </a:buClr>
              <a:buSzPts val="1000"/>
            </a:pPr>
            <a:r>
              <a:rPr lang="en" sz="1333">
                <a:solidFill>
                  <a:srgbClr val="B6D7A8"/>
                </a:solidFill>
              </a:rPr>
              <a:t>#Summary information about a pod</a:t>
            </a:r>
            <a:endParaRPr sz="1333">
              <a:solidFill>
                <a:schemeClr val="lt1"/>
              </a:solidFill>
            </a:endParaRPr>
          </a:p>
          <a:p>
            <a:pPr>
              <a:buClr>
                <a:schemeClr val="dk1"/>
              </a:buClr>
              <a:buSzPts val="1000"/>
            </a:pPr>
            <a:r>
              <a:rPr lang="en" sz="1333">
                <a:solidFill>
                  <a:schemeClr val="lt1"/>
                </a:solidFill>
              </a:rPr>
              <a:t>$</a:t>
            </a:r>
            <a:r>
              <a:rPr lang="en" sz="1333" b="1">
                <a:solidFill>
                  <a:schemeClr val="lt1"/>
                </a:solidFill>
              </a:rPr>
              <a:t>Kubectl </a:t>
            </a:r>
            <a:r>
              <a:rPr lang="en" sz="1333">
                <a:solidFill>
                  <a:schemeClr val="lt1"/>
                </a:solidFill>
              </a:rPr>
              <a:t>get pod myapp</a:t>
            </a:r>
            <a:endParaRPr sz="1333">
              <a:solidFill>
                <a:schemeClr val="lt1"/>
              </a:solidFill>
            </a:endParaRPr>
          </a:p>
          <a:p>
            <a:pPr>
              <a:buClr>
                <a:schemeClr val="dk1"/>
              </a:buClr>
              <a:buSzPts val="1000"/>
            </a:pPr>
            <a:r>
              <a:rPr lang="en" sz="1333">
                <a:solidFill>
                  <a:srgbClr val="B6D7A8"/>
                </a:solidFill>
              </a:rPr>
              <a:t>#Detailed information about a pod </a:t>
            </a:r>
            <a:endParaRPr sz="1333">
              <a:solidFill>
                <a:schemeClr val="lt1"/>
              </a:solidFill>
            </a:endParaRPr>
          </a:p>
          <a:p>
            <a:pPr>
              <a:buClr>
                <a:schemeClr val="dk1"/>
              </a:buClr>
              <a:buSzPts val="1000"/>
            </a:pPr>
            <a:r>
              <a:rPr lang="en" sz="1333">
                <a:solidFill>
                  <a:schemeClr val="lt1"/>
                </a:solidFill>
              </a:rPr>
              <a:t>$</a:t>
            </a:r>
            <a:r>
              <a:rPr lang="en" sz="1333" b="1">
                <a:solidFill>
                  <a:schemeClr val="lt1"/>
                </a:solidFill>
              </a:rPr>
              <a:t>Kubectl </a:t>
            </a:r>
            <a:r>
              <a:rPr lang="en" sz="1333">
                <a:solidFill>
                  <a:schemeClr val="lt1"/>
                </a:solidFill>
              </a:rPr>
              <a:t>describe pods myapp</a:t>
            </a:r>
            <a:endParaRPr sz="1333">
              <a:solidFill>
                <a:schemeClr val="lt1"/>
              </a:solidFill>
            </a:endParaRPr>
          </a:p>
          <a:p>
            <a:pPr>
              <a:buClr>
                <a:schemeClr val="dk1"/>
              </a:buClr>
              <a:buSzPts val="1000"/>
            </a:pPr>
            <a:r>
              <a:rPr lang="en" sz="1333">
                <a:solidFill>
                  <a:srgbClr val="B6D7A8"/>
                </a:solidFill>
              </a:rPr>
              <a:t>#Summary information about pod’s service</a:t>
            </a:r>
            <a:endParaRPr sz="1333">
              <a:solidFill>
                <a:schemeClr val="lt1"/>
              </a:solidFill>
            </a:endParaRPr>
          </a:p>
          <a:p>
            <a:pPr>
              <a:buClr>
                <a:schemeClr val="dk1"/>
              </a:buClr>
              <a:buSzPts val="1000"/>
            </a:pPr>
            <a:r>
              <a:rPr lang="en" sz="1333">
                <a:solidFill>
                  <a:schemeClr val="lt1"/>
                </a:solidFill>
              </a:rPr>
              <a:t>$</a:t>
            </a:r>
            <a:r>
              <a:rPr lang="en" sz="1333" b="1">
                <a:solidFill>
                  <a:schemeClr val="lt1"/>
                </a:solidFill>
              </a:rPr>
              <a:t>Kubectl </a:t>
            </a:r>
            <a:r>
              <a:rPr lang="en" sz="1333">
                <a:solidFill>
                  <a:schemeClr val="lt1"/>
                </a:solidFill>
              </a:rPr>
              <a:t>get service myapp-service</a:t>
            </a:r>
            <a:endParaRPr sz="1333">
              <a:solidFill>
                <a:srgbClr val="B6D7A8"/>
              </a:solidFill>
            </a:endParaRPr>
          </a:p>
          <a:p>
            <a:pPr>
              <a:buClr>
                <a:schemeClr val="dk1"/>
              </a:buClr>
              <a:buSzPts val="1000"/>
            </a:pPr>
            <a:r>
              <a:rPr lang="en" sz="1333">
                <a:solidFill>
                  <a:srgbClr val="B6D7A8"/>
                </a:solidFill>
              </a:rPr>
              <a:t>#Dump pod logs </a:t>
            </a:r>
            <a:endParaRPr sz="1333">
              <a:solidFill>
                <a:schemeClr val="lt1"/>
              </a:solidFill>
            </a:endParaRPr>
          </a:p>
          <a:p>
            <a:pPr>
              <a:buClr>
                <a:schemeClr val="dk1"/>
              </a:buClr>
              <a:buSzPts val="1000"/>
            </a:pPr>
            <a:r>
              <a:rPr lang="en" sz="1333">
                <a:solidFill>
                  <a:schemeClr val="lt1"/>
                </a:solidFill>
              </a:rPr>
              <a:t>$</a:t>
            </a:r>
            <a:r>
              <a:rPr lang="en" sz="1333" b="1">
                <a:solidFill>
                  <a:schemeClr val="lt1"/>
                </a:solidFill>
              </a:rPr>
              <a:t>Kubectl </a:t>
            </a:r>
            <a:r>
              <a:rPr lang="en" sz="1333">
                <a:solidFill>
                  <a:schemeClr val="lt1"/>
                </a:solidFill>
              </a:rPr>
              <a:t>logs myapp</a:t>
            </a:r>
            <a:endParaRPr sz="1333">
              <a:solidFill>
                <a:schemeClr val="lt1"/>
              </a:solidFill>
            </a:endParaRPr>
          </a:p>
          <a:p>
            <a:pPr>
              <a:buClr>
                <a:schemeClr val="dk1"/>
              </a:buClr>
              <a:buSzPts val="1000"/>
            </a:pPr>
            <a:r>
              <a:rPr lang="en" sz="1333">
                <a:solidFill>
                  <a:srgbClr val="B6D7A8"/>
                </a:solidFill>
              </a:rPr>
              <a:t>#Get shell into running container</a:t>
            </a:r>
            <a:endParaRPr sz="1333">
              <a:solidFill>
                <a:schemeClr val="lt1"/>
              </a:solidFill>
            </a:endParaRPr>
          </a:p>
          <a:p>
            <a:pPr>
              <a:buClr>
                <a:schemeClr val="dk1"/>
              </a:buClr>
              <a:buSzPts val="1000"/>
            </a:pPr>
            <a:r>
              <a:rPr lang="en" sz="1333">
                <a:solidFill>
                  <a:schemeClr val="lt1"/>
                </a:solidFill>
              </a:rPr>
              <a:t>$</a:t>
            </a:r>
            <a:r>
              <a:rPr lang="en" sz="1333" b="1">
                <a:solidFill>
                  <a:schemeClr val="lt1"/>
                </a:solidFill>
              </a:rPr>
              <a:t>Kubectl </a:t>
            </a:r>
            <a:r>
              <a:rPr lang="en" sz="1333">
                <a:solidFill>
                  <a:schemeClr val="lt1"/>
                </a:solidFill>
              </a:rPr>
              <a:t>exec -it myapp-- /bin/bash</a:t>
            </a:r>
            <a:endParaRPr sz="1333">
              <a:solidFill>
                <a:schemeClr val="lt1"/>
              </a:solidFill>
            </a:endParaRPr>
          </a:p>
          <a:p>
            <a:pPr>
              <a:buClr>
                <a:schemeClr val="dk1"/>
              </a:buClr>
              <a:buSzPts val="1000"/>
            </a:pPr>
            <a:r>
              <a:rPr lang="en" sz="1333">
                <a:solidFill>
                  <a:srgbClr val="B6D7A8"/>
                </a:solidFill>
              </a:rPr>
              <a:t>#Rollout new version of container for deployment</a:t>
            </a:r>
            <a:endParaRPr sz="1333">
              <a:solidFill>
                <a:schemeClr val="lt1"/>
              </a:solidFill>
            </a:endParaRPr>
          </a:p>
          <a:p>
            <a:pPr>
              <a:buClr>
                <a:schemeClr val="dk1"/>
              </a:buClr>
              <a:buSzPts val="1000"/>
            </a:pPr>
            <a:r>
              <a:rPr lang="en" sz="1333">
                <a:solidFill>
                  <a:schemeClr val="lt1"/>
                </a:solidFill>
              </a:rPr>
              <a:t>$</a:t>
            </a:r>
            <a:r>
              <a:rPr lang="en" sz="1333" b="1">
                <a:solidFill>
                  <a:schemeClr val="lt1"/>
                </a:solidFill>
              </a:rPr>
              <a:t>Kubectl </a:t>
            </a:r>
            <a:r>
              <a:rPr lang="en" sz="1333">
                <a:solidFill>
                  <a:schemeClr val="lt1"/>
                </a:solidFill>
              </a:rPr>
              <a:t>set image deployment/frontend myapp=image:v2</a:t>
            </a:r>
            <a:endParaRPr sz="1333">
              <a:solidFill>
                <a:srgbClr val="B6D7A8"/>
              </a:solidFill>
            </a:endParaRPr>
          </a:p>
          <a:p>
            <a:pPr>
              <a:buClr>
                <a:schemeClr val="dk1"/>
              </a:buClr>
              <a:buSzPts val="1000"/>
            </a:pPr>
            <a:r>
              <a:rPr lang="en" sz="1333">
                <a:solidFill>
                  <a:srgbClr val="B6D7A8"/>
                </a:solidFill>
              </a:rPr>
              <a:t>#Rollback to previous deployment</a:t>
            </a:r>
            <a:endParaRPr sz="1333">
              <a:solidFill>
                <a:schemeClr val="lt1"/>
              </a:solidFill>
            </a:endParaRPr>
          </a:p>
          <a:p>
            <a:pPr>
              <a:buClr>
                <a:schemeClr val="dk1"/>
              </a:buClr>
              <a:buSzPts val="1000"/>
            </a:pPr>
            <a:r>
              <a:rPr lang="en" sz="1333">
                <a:solidFill>
                  <a:schemeClr val="lt1"/>
                </a:solidFill>
              </a:rPr>
              <a:t>$</a:t>
            </a:r>
            <a:r>
              <a:rPr lang="en" sz="1333" b="1">
                <a:solidFill>
                  <a:schemeClr val="lt1"/>
                </a:solidFill>
              </a:rPr>
              <a:t>Kubectl </a:t>
            </a:r>
            <a:r>
              <a:rPr lang="en" sz="1333">
                <a:solidFill>
                  <a:schemeClr val="lt1"/>
                </a:solidFill>
              </a:rPr>
              <a:t>rollout undo deployment/frontend</a:t>
            </a:r>
            <a:endParaRPr sz="1333">
              <a:solidFill>
                <a:schemeClr val="lt1"/>
              </a:solidFill>
            </a:endParaRPr>
          </a:p>
          <a:p>
            <a:pPr>
              <a:buClr>
                <a:schemeClr val="dk1"/>
              </a:buClr>
              <a:buSzPts val="1000"/>
            </a:pPr>
            <a:r>
              <a:rPr lang="en" sz="1333">
                <a:solidFill>
                  <a:srgbClr val="B6D7A8"/>
                </a:solidFill>
              </a:rPr>
              <a:t>#Scale the containers for deployment</a:t>
            </a:r>
            <a:endParaRPr sz="1333">
              <a:solidFill>
                <a:schemeClr val="lt1"/>
              </a:solidFill>
            </a:endParaRPr>
          </a:p>
          <a:p>
            <a:pPr>
              <a:buClr>
                <a:schemeClr val="dk1"/>
              </a:buClr>
              <a:buSzPts val="1000"/>
            </a:pPr>
            <a:r>
              <a:rPr lang="en" sz="1333">
                <a:solidFill>
                  <a:schemeClr val="lt1"/>
                </a:solidFill>
              </a:rPr>
              <a:t>$</a:t>
            </a:r>
            <a:r>
              <a:rPr lang="en" sz="1333" b="1">
                <a:solidFill>
                  <a:schemeClr val="lt1"/>
                </a:solidFill>
              </a:rPr>
              <a:t>Kubectl </a:t>
            </a:r>
            <a:r>
              <a:rPr lang="en" sz="1333">
                <a:solidFill>
                  <a:schemeClr val="lt1"/>
                </a:solidFill>
              </a:rPr>
              <a:t>scale --replicas=3 -f deployment-frontend.yaml</a:t>
            </a:r>
            <a:endParaRPr sz="1333">
              <a:solidFill>
                <a:schemeClr val="lt1"/>
              </a:solidFill>
            </a:endParaRPr>
          </a:p>
          <a:p>
            <a:pPr>
              <a:buClr>
                <a:schemeClr val="dk1"/>
              </a:buClr>
              <a:buSzPts val="1000"/>
            </a:pPr>
            <a:r>
              <a:rPr lang="en" sz="1333">
                <a:solidFill>
                  <a:srgbClr val="B6D7A8"/>
                </a:solidFill>
              </a:rPr>
              <a:t>#Remove resource</a:t>
            </a:r>
            <a:endParaRPr sz="1333">
              <a:solidFill>
                <a:schemeClr val="lt1"/>
              </a:solidFill>
            </a:endParaRPr>
          </a:p>
          <a:p>
            <a:pPr>
              <a:buClr>
                <a:schemeClr val="dk1"/>
              </a:buClr>
              <a:buSzPts val="1000"/>
            </a:pPr>
            <a:r>
              <a:rPr lang="en" sz="1333">
                <a:solidFill>
                  <a:schemeClr val="lt1"/>
                </a:solidFill>
              </a:rPr>
              <a:t>$</a:t>
            </a:r>
            <a:r>
              <a:rPr lang="en" sz="1333" b="1">
                <a:solidFill>
                  <a:schemeClr val="lt1"/>
                </a:solidFill>
              </a:rPr>
              <a:t>Kubectl </a:t>
            </a:r>
            <a:r>
              <a:rPr lang="en" sz="1333">
                <a:solidFill>
                  <a:schemeClr val="lt1"/>
                </a:solidFill>
              </a:rPr>
              <a:t>delete -f deployment-frontend.yaml</a:t>
            </a:r>
            <a:endParaRPr sz="1333">
              <a:solidFill>
                <a:schemeClr val="lt1"/>
              </a:solidFill>
            </a:endParaRPr>
          </a:p>
          <a:p>
            <a:pPr>
              <a:buClr>
                <a:schemeClr val="dk1"/>
              </a:buClr>
              <a:buSzPts val="1000"/>
            </a:pPr>
            <a:endParaRPr sz="1333">
              <a:solidFill>
                <a:schemeClr val="lt1"/>
              </a:solidFill>
            </a:endParaRPr>
          </a:p>
          <a:p>
            <a:pPr>
              <a:buClr>
                <a:schemeClr val="dk1"/>
              </a:buClr>
              <a:buSzPts val="1000"/>
            </a:pPr>
            <a:endParaRPr sz="1333">
              <a:solidFill>
                <a:schemeClr val="lt1"/>
              </a:solidFill>
            </a:endParaRPr>
          </a:p>
          <a:p>
            <a:pPr>
              <a:buClr>
                <a:schemeClr val="dk1"/>
              </a:buClr>
              <a:buSzPts val="1000"/>
            </a:pPr>
            <a:endParaRPr sz="1333">
              <a:solidFill>
                <a:schemeClr val="lt1"/>
              </a:solidFill>
            </a:endParaRPr>
          </a:p>
          <a:p>
            <a:pPr>
              <a:buClr>
                <a:srgbClr val="000000"/>
              </a:buClr>
              <a:buSzPts val="1000"/>
            </a:pPr>
            <a:endParaRPr sz="1333">
              <a:solidFill>
                <a:srgbClr val="FFFFFF"/>
              </a:solidFill>
            </a:endParaRPr>
          </a:p>
        </p:txBody>
      </p:sp>
      <p:sp>
        <p:nvSpPr>
          <p:cNvPr id="424" name="Google Shape;424;p54"/>
          <p:cNvSpPr txBox="1">
            <a:spLocks noGrp="1"/>
          </p:cNvSpPr>
          <p:nvPr>
            <p:ph type="body" idx="1"/>
          </p:nvPr>
        </p:nvSpPr>
        <p:spPr>
          <a:xfrm>
            <a:off x="9407667" y="1486267"/>
            <a:ext cx="2350400" cy="604800"/>
          </a:xfrm>
          <a:prstGeom prst="rect">
            <a:avLst/>
          </a:prstGeom>
          <a:noFill/>
          <a:ln>
            <a:noFill/>
          </a:ln>
        </p:spPr>
        <p:txBody>
          <a:bodyPr spcFirstLastPara="1" vert="horz" wrap="square" lIns="121900" tIns="121900" rIns="121900" bIns="121900" rtlCol="0" anchor="t" anchorCtr="0">
            <a:noAutofit/>
          </a:bodyPr>
          <a:lstStyle/>
          <a:p>
            <a:pPr marL="0" indent="0">
              <a:lnSpc>
                <a:spcPct val="115000"/>
              </a:lnSpc>
              <a:spcBef>
                <a:spcPts val="0"/>
              </a:spcBef>
              <a:buNone/>
            </a:pPr>
            <a:r>
              <a:rPr lang="en">
                <a:solidFill>
                  <a:srgbClr val="000000"/>
                </a:solidFill>
              </a:rPr>
              <a:t>YAML or JSON</a:t>
            </a:r>
            <a:endParaRPr sz="1867">
              <a:latin typeface="Roboto"/>
              <a:ea typeface="Roboto"/>
              <a:cs typeface="Roboto"/>
              <a:sym typeface="Roboto"/>
            </a:endParaRPr>
          </a:p>
          <a:p>
            <a:pPr marL="0" indent="0">
              <a:lnSpc>
                <a:spcPct val="115000"/>
              </a:lnSpc>
              <a:spcBef>
                <a:spcPts val="2133"/>
              </a:spcBef>
              <a:spcAft>
                <a:spcPts val="2133"/>
              </a:spcAft>
              <a:buClr>
                <a:schemeClr val="dk2"/>
              </a:buClr>
              <a:buNone/>
            </a:pPr>
            <a:endParaRPr>
              <a:latin typeface="Roboto"/>
              <a:ea typeface="Roboto"/>
              <a:cs typeface="Roboto"/>
              <a:sym typeface="Roboto"/>
            </a:endParaRPr>
          </a:p>
        </p:txBody>
      </p:sp>
    </p:spTree>
    <p:extLst>
      <p:ext uri="{BB962C8B-B14F-4D97-AF65-F5344CB8AC3E}">
        <p14:creationId xmlns:p14="http://schemas.microsoft.com/office/powerpoint/2010/main" val="97175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5"/>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Pod</a:t>
            </a:r>
            <a:endParaRPr sz="4800"/>
          </a:p>
        </p:txBody>
      </p:sp>
      <p:sp>
        <p:nvSpPr>
          <p:cNvPr id="430" name="Google Shape;430;p55"/>
          <p:cNvSpPr/>
          <p:nvPr/>
        </p:nvSpPr>
        <p:spPr>
          <a:xfrm>
            <a:off x="749600" y="3556033"/>
            <a:ext cx="3647600" cy="23208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400"/>
            </a:pPr>
            <a:r>
              <a:rPr lang="en" sz="1867" b="1">
                <a:solidFill>
                  <a:srgbClr val="000000"/>
                </a:solidFill>
                <a:latin typeface="Arial"/>
                <a:ea typeface="Arial"/>
                <a:cs typeface="Arial"/>
                <a:sym typeface="Arial"/>
              </a:rPr>
              <a:t>Namespace: dev</a:t>
            </a:r>
            <a:endParaRPr sz="1867" b="1">
              <a:solidFill>
                <a:srgbClr val="000000"/>
              </a:solidFill>
              <a:latin typeface="Arial"/>
              <a:ea typeface="Arial"/>
              <a:cs typeface="Arial"/>
              <a:sym typeface="Arial"/>
            </a:endParaRPr>
          </a:p>
        </p:txBody>
      </p:sp>
      <p:sp>
        <p:nvSpPr>
          <p:cNvPr id="431" name="Google Shape;431;p55"/>
          <p:cNvSpPr txBox="1">
            <a:spLocks noGrp="1"/>
          </p:cNvSpPr>
          <p:nvPr>
            <p:ph type="body" idx="1"/>
          </p:nvPr>
        </p:nvSpPr>
        <p:spPr>
          <a:xfrm>
            <a:off x="405476" y="1429468"/>
            <a:ext cx="5568800" cy="1523200"/>
          </a:xfrm>
          <a:prstGeom prst="rect">
            <a:avLst/>
          </a:prstGeom>
          <a:noFill/>
          <a:ln>
            <a:noFill/>
          </a:ln>
        </p:spPr>
        <p:txBody>
          <a:bodyPr spcFirstLastPara="1" vert="horz" wrap="square" lIns="121900" tIns="121900" rIns="121900" bIns="121900" rtlCol="0" anchor="t" anchorCtr="0">
            <a:noAutofit/>
          </a:bodyPr>
          <a:lstStyle/>
          <a:p>
            <a:pPr indent="-423323">
              <a:lnSpc>
                <a:spcPct val="115000"/>
              </a:lnSpc>
              <a:spcBef>
                <a:spcPts val="0"/>
              </a:spcBef>
              <a:buClr>
                <a:srgbClr val="000000"/>
              </a:buClr>
              <a:buSzPts val="1400"/>
              <a:buFont typeface="Roboto"/>
              <a:buChar char="●"/>
            </a:pPr>
            <a:r>
              <a:rPr lang="en" sz="1867" dirty="0">
                <a:latin typeface="Roboto"/>
                <a:ea typeface="Roboto"/>
                <a:cs typeface="Roboto"/>
                <a:sym typeface="Roboto"/>
              </a:rPr>
              <a:t>Pods</a:t>
            </a:r>
            <a:endParaRPr sz="1867" dirty="0">
              <a:latin typeface="Roboto"/>
              <a:ea typeface="Roboto"/>
              <a:cs typeface="Roboto"/>
              <a:sym typeface="Roboto"/>
            </a:endParaRPr>
          </a:p>
          <a:p>
            <a:pPr indent="-423323">
              <a:lnSpc>
                <a:spcPct val="115000"/>
              </a:lnSpc>
              <a:spcBef>
                <a:spcPts val="0"/>
              </a:spcBef>
              <a:buClr>
                <a:srgbClr val="000000"/>
              </a:buClr>
              <a:buSzPts val="1400"/>
              <a:buFont typeface="Roboto"/>
              <a:buChar char="●"/>
            </a:pPr>
            <a:r>
              <a:rPr lang="en" sz="1867" dirty="0">
                <a:latin typeface="Roboto"/>
                <a:ea typeface="Roboto"/>
                <a:cs typeface="Roboto"/>
                <a:sym typeface="Roboto"/>
              </a:rPr>
              <a:t>Labels</a:t>
            </a:r>
            <a:endParaRPr sz="1867" dirty="0">
              <a:latin typeface="Roboto"/>
              <a:ea typeface="Roboto"/>
              <a:cs typeface="Roboto"/>
              <a:sym typeface="Roboto"/>
            </a:endParaRPr>
          </a:p>
          <a:p>
            <a:pPr indent="-423323">
              <a:lnSpc>
                <a:spcPct val="115000"/>
              </a:lnSpc>
              <a:spcBef>
                <a:spcPts val="0"/>
              </a:spcBef>
              <a:buClr>
                <a:srgbClr val="000000"/>
              </a:buClr>
              <a:buSzPts val="1400"/>
              <a:buFont typeface="Roboto"/>
              <a:buChar char="●"/>
            </a:pPr>
            <a:r>
              <a:rPr lang="en" sz="1867" dirty="0">
                <a:latin typeface="Roboto"/>
                <a:ea typeface="Roboto"/>
                <a:cs typeface="Roboto"/>
                <a:sym typeface="Roboto"/>
              </a:rPr>
              <a:t>Namespaces( </a:t>
            </a:r>
            <a:r>
              <a:rPr lang="en" sz="1867" dirty="0" err="1">
                <a:latin typeface="Roboto"/>
                <a:ea typeface="Roboto"/>
                <a:cs typeface="Roboto"/>
                <a:sym typeface="Roboto"/>
              </a:rPr>
              <a:t>kube</a:t>
            </a:r>
            <a:r>
              <a:rPr lang="en" sz="1867" dirty="0">
                <a:latin typeface="Roboto"/>
                <a:ea typeface="Roboto"/>
                <a:cs typeface="Roboto"/>
                <a:sym typeface="Roboto"/>
              </a:rPr>
              <a:t>-system and default )</a:t>
            </a:r>
            <a:endParaRPr sz="1867" dirty="0">
              <a:latin typeface="Roboto"/>
              <a:ea typeface="Roboto"/>
              <a:cs typeface="Roboto"/>
              <a:sym typeface="Roboto"/>
            </a:endParaRPr>
          </a:p>
          <a:p>
            <a:pPr indent="-423323">
              <a:lnSpc>
                <a:spcPct val="115000"/>
              </a:lnSpc>
              <a:spcBef>
                <a:spcPts val="0"/>
              </a:spcBef>
              <a:buClr>
                <a:srgbClr val="000000"/>
              </a:buClr>
              <a:buSzPts val="1400"/>
              <a:buFont typeface="Roboto"/>
              <a:buChar char="●"/>
            </a:pPr>
            <a:r>
              <a:rPr lang="en" sz="1867" dirty="0">
                <a:latin typeface="Roboto"/>
                <a:ea typeface="Roboto"/>
                <a:cs typeface="Roboto"/>
                <a:sym typeface="Roboto"/>
              </a:rPr>
              <a:t>Volumes (empty, </a:t>
            </a:r>
            <a:r>
              <a:rPr lang="en" sz="1867" dirty="0" err="1">
                <a:latin typeface="Roboto"/>
                <a:ea typeface="Roboto"/>
                <a:cs typeface="Roboto"/>
                <a:sym typeface="Roboto"/>
              </a:rPr>
              <a:t>configmap</a:t>
            </a:r>
            <a:r>
              <a:rPr lang="en" sz="1867" dirty="0">
                <a:latin typeface="Roboto"/>
                <a:ea typeface="Roboto"/>
                <a:cs typeface="Roboto"/>
                <a:sym typeface="Roboto"/>
              </a:rPr>
              <a:t>, secrets...)</a:t>
            </a:r>
            <a:endParaRPr sz="1867" dirty="0">
              <a:latin typeface="Roboto"/>
              <a:ea typeface="Roboto"/>
              <a:cs typeface="Roboto"/>
              <a:sym typeface="Roboto"/>
            </a:endParaRPr>
          </a:p>
        </p:txBody>
      </p:sp>
      <p:sp>
        <p:nvSpPr>
          <p:cNvPr id="432" name="Google Shape;432;p55"/>
          <p:cNvSpPr txBox="1"/>
          <p:nvPr/>
        </p:nvSpPr>
        <p:spPr>
          <a:xfrm>
            <a:off x="5691800" y="1668600"/>
            <a:ext cx="6216000" cy="4130400"/>
          </a:xfrm>
          <a:prstGeom prst="rect">
            <a:avLst/>
          </a:prstGeom>
          <a:noFill/>
          <a:ln>
            <a:noFill/>
          </a:ln>
        </p:spPr>
        <p:txBody>
          <a:bodyPr spcFirstLastPara="1" wrap="square" lIns="121900" tIns="121900" rIns="121900" bIns="121900" anchor="t" anchorCtr="0">
            <a:noAutofit/>
          </a:bodyPr>
          <a:lstStyle/>
          <a:p>
            <a:pPr>
              <a:lnSpc>
                <a:spcPct val="150000"/>
              </a:lnSpc>
              <a:buClr>
                <a:schemeClr val="dk1"/>
              </a:buClr>
              <a:buSzPts val="1100"/>
            </a:pPr>
            <a:r>
              <a:rPr lang="en" sz="1067" b="1">
                <a:solidFill>
                  <a:srgbClr val="569CD6"/>
                </a:solidFill>
                <a:latin typeface="Courier New"/>
                <a:ea typeface="Courier New"/>
                <a:cs typeface="Courier New"/>
                <a:sym typeface="Courier New"/>
              </a:rPr>
              <a:t>apiVersion</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v1</a:t>
            </a:r>
            <a:endParaRPr sz="1067" b="1">
              <a:solidFill>
                <a:srgbClr val="CE9178"/>
              </a:solidFill>
              <a:latin typeface="Courier New"/>
              <a:ea typeface="Courier New"/>
              <a:cs typeface="Courier New"/>
              <a:sym typeface="Courier New"/>
            </a:endParaRPr>
          </a:p>
          <a:p>
            <a:pPr>
              <a:lnSpc>
                <a:spcPct val="150000"/>
              </a:lnSpc>
              <a:buClr>
                <a:schemeClr val="dk1"/>
              </a:buClr>
              <a:buSzPts val="1100"/>
            </a:pPr>
            <a:r>
              <a:rPr lang="en" sz="1067" b="1">
                <a:solidFill>
                  <a:srgbClr val="569CD6"/>
                </a:solidFill>
                <a:latin typeface="Courier New"/>
                <a:ea typeface="Courier New"/>
                <a:cs typeface="Courier New"/>
                <a:sym typeface="Courier New"/>
              </a:rPr>
              <a:t>kind</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Pod</a:t>
            </a:r>
            <a:endParaRPr sz="1067" b="1">
              <a:solidFill>
                <a:srgbClr val="CE9178"/>
              </a:solidFill>
              <a:latin typeface="Courier New"/>
              <a:ea typeface="Courier New"/>
              <a:cs typeface="Courier New"/>
              <a:sym typeface="Courier New"/>
            </a:endParaRPr>
          </a:p>
          <a:p>
            <a:pPr>
              <a:lnSpc>
                <a:spcPct val="150000"/>
              </a:lnSpc>
              <a:buClr>
                <a:schemeClr val="dk1"/>
              </a:buClr>
              <a:buSzPts val="1100"/>
            </a:pPr>
            <a:r>
              <a:rPr lang="en" sz="1067" b="1">
                <a:solidFill>
                  <a:srgbClr val="569CD6"/>
                </a:solidFill>
                <a:latin typeface="Courier New"/>
                <a:ea typeface="Courier New"/>
                <a:cs typeface="Courier New"/>
                <a:sym typeface="Courier New"/>
              </a:rPr>
              <a:t>metadata</a:t>
            </a:r>
            <a:r>
              <a:rPr lang="en" sz="1067" b="1">
                <a:solidFill>
                  <a:srgbClr val="D4D4D4"/>
                </a:solidFill>
                <a:latin typeface="Courier New"/>
                <a:ea typeface="Courier New"/>
                <a:cs typeface="Courier New"/>
                <a:sym typeface="Courier New"/>
              </a:rPr>
              <a:t>:</a:t>
            </a:r>
            <a:endParaRPr sz="1067" b="1">
              <a:solidFill>
                <a:srgbClr val="D4D4D4"/>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a:t>
            </a:r>
            <a:r>
              <a:rPr lang="en" sz="1067" b="1">
                <a:solidFill>
                  <a:srgbClr val="569CD6"/>
                </a:solidFill>
                <a:latin typeface="Courier New"/>
                <a:ea typeface="Courier New"/>
                <a:cs typeface="Courier New"/>
                <a:sym typeface="Courier New"/>
              </a:rPr>
              <a:t>name</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myapp</a:t>
            </a:r>
            <a:endParaRPr sz="1067" b="1">
              <a:solidFill>
                <a:srgbClr val="CE9178"/>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namespace:dev</a:t>
            </a:r>
            <a:endParaRPr sz="1067" b="1">
              <a:solidFill>
                <a:srgbClr val="CE9178"/>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a:t>
            </a:r>
            <a:r>
              <a:rPr lang="en" sz="1067" b="1">
                <a:solidFill>
                  <a:srgbClr val="569CD6"/>
                </a:solidFill>
                <a:latin typeface="Courier New"/>
                <a:ea typeface="Courier New"/>
                <a:cs typeface="Courier New"/>
                <a:sym typeface="Courier New"/>
              </a:rPr>
              <a:t>labels</a:t>
            </a:r>
            <a:r>
              <a:rPr lang="en" sz="1067" b="1">
                <a:solidFill>
                  <a:srgbClr val="D4D4D4"/>
                </a:solidFill>
                <a:latin typeface="Courier New"/>
                <a:ea typeface="Courier New"/>
                <a:cs typeface="Courier New"/>
                <a:sym typeface="Courier New"/>
              </a:rPr>
              <a:t>:</a:t>
            </a:r>
            <a:endParaRPr sz="1067" b="1">
              <a:solidFill>
                <a:srgbClr val="D4D4D4"/>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a:t>
            </a:r>
            <a:r>
              <a:rPr lang="en" sz="1067" b="1">
                <a:solidFill>
                  <a:srgbClr val="569CD6"/>
                </a:solidFill>
                <a:latin typeface="Courier New"/>
                <a:ea typeface="Courier New"/>
                <a:cs typeface="Courier New"/>
                <a:sym typeface="Courier New"/>
              </a:rPr>
              <a:t>app</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myapp</a:t>
            </a:r>
            <a:endParaRPr sz="1067" b="1">
              <a:solidFill>
                <a:srgbClr val="CE9178"/>
              </a:solidFill>
              <a:latin typeface="Courier New"/>
              <a:ea typeface="Courier New"/>
              <a:cs typeface="Courier New"/>
              <a:sym typeface="Courier New"/>
            </a:endParaRPr>
          </a:p>
          <a:p>
            <a:pPr>
              <a:lnSpc>
                <a:spcPct val="150000"/>
              </a:lnSpc>
              <a:buClr>
                <a:schemeClr val="dk1"/>
              </a:buClr>
              <a:buSzPts val="1100"/>
            </a:pPr>
            <a:r>
              <a:rPr lang="en" sz="1067" b="1">
                <a:solidFill>
                  <a:srgbClr val="569CD6"/>
                </a:solidFill>
                <a:latin typeface="Courier New"/>
                <a:ea typeface="Courier New"/>
                <a:cs typeface="Courier New"/>
                <a:sym typeface="Courier New"/>
              </a:rPr>
              <a:t>spec</a:t>
            </a:r>
            <a:r>
              <a:rPr lang="en" sz="1067" b="1">
                <a:solidFill>
                  <a:srgbClr val="D4D4D4"/>
                </a:solidFill>
                <a:latin typeface="Courier New"/>
                <a:ea typeface="Courier New"/>
                <a:cs typeface="Courier New"/>
                <a:sym typeface="Courier New"/>
              </a:rPr>
              <a:t>:</a:t>
            </a:r>
            <a:endParaRPr sz="1067" b="1">
              <a:solidFill>
                <a:srgbClr val="D4D4D4"/>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a:t>
            </a:r>
            <a:r>
              <a:rPr lang="en" sz="1067" b="1">
                <a:solidFill>
                  <a:srgbClr val="569CD6"/>
                </a:solidFill>
                <a:latin typeface="Courier New"/>
                <a:ea typeface="Courier New"/>
                <a:cs typeface="Courier New"/>
                <a:sym typeface="Courier New"/>
              </a:rPr>
              <a:t>containers</a:t>
            </a:r>
            <a:r>
              <a:rPr lang="en" sz="1067" b="1">
                <a:solidFill>
                  <a:srgbClr val="D4D4D4"/>
                </a:solidFill>
                <a:latin typeface="Courier New"/>
                <a:ea typeface="Courier New"/>
                <a:cs typeface="Courier New"/>
                <a:sym typeface="Courier New"/>
              </a:rPr>
              <a:t>:</a:t>
            </a:r>
            <a:endParaRPr sz="1067" b="1">
              <a:solidFill>
                <a:srgbClr val="D4D4D4"/>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 </a:t>
            </a:r>
            <a:r>
              <a:rPr lang="en" sz="1067" b="1">
                <a:solidFill>
                  <a:srgbClr val="569CD6"/>
                </a:solidFill>
                <a:latin typeface="Courier New"/>
                <a:ea typeface="Courier New"/>
                <a:cs typeface="Courier New"/>
                <a:sym typeface="Courier New"/>
              </a:rPr>
              <a:t>name</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myapp-container</a:t>
            </a:r>
            <a:endParaRPr sz="1067" b="1">
              <a:solidFill>
                <a:srgbClr val="CE9178"/>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a:t>
            </a:r>
            <a:r>
              <a:rPr lang="en" sz="1067" b="1">
                <a:solidFill>
                  <a:srgbClr val="569CD6"/>
                </a:solidFill>
                <a:latin typeface="Courier New"/>
                <a:ea typeface="Courier New"/>
                <a:cs typeface="Courier New"/>
                <a:sym typeface="Courier New"/>
              </a:rPr>
              <a:t>image</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busybox</a:t>
            </a:r>
            <a:endParaRPr sz="1067" b="1">
              <a:solidFill>
                <a:srgbClr val="CE9178"/>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a:t>
            </a:r>
            <a:r>
              <a:rPr lang="en" sz="1067" b="1">
                <a:solidFill>
                  <a:srgbClr val="569CD6"/>
                </a:solidFill>
                <a:latin typeface="Courier New"/>
                <a:ea typeface="Courier New"/>
                <a:cs typeface="Courier New"/>
                <a:sym typeface="Courier New"/>
              </a:rPr>
              <a:t>command</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'sh'</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'-c'</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'echo Hello Kubernetes! &amp;&amp; sleep 3600'</a:t>
            </a:r>
            <a:r>
              <a:rPr lang="en" sz="1067" b="1">
                <a:solidFill>
                  <a:srgbClr val="D4D4D4"/>
                </a:solidFill>
                <a:latin typeface="Courier New"/>
                <a:ea typeface="Courier New"/>
                <a:cs typeface="Courier New"/>
                <a:sym typeface="Courier New"/>
              </a:rPr>
              <a:t>]</a:t>
            </a:r>
            <a:endParaRPr sz="1067" b="1">
              <a:solidFill>
                <a:srgbClr val="D4D4D4"/>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a:t>
            </a:r>
            <a:r>
              <a:rPr lang="en" sz="1067" b="1">
                <a:solidFill>
                  <a:srgbClr val="569CD6"/>
                </a:solidFill>
                <a:latin typeface="Courier New"/>
                <a:ea typeface="Courier New"/>
                <a:cs typeface="Courier New"/>
                <a:sym typeface="Courier New"/>
              </a:rPr>
              <a:t>volumeMounts</a:t>
            </a:r>
            <a:r>
              <a:rPr lang="en" sz="1067" b="1">
                <a:solidFill>
                  <a:srgbClr val="D4D4D4"/>
                </a:solidFill>
                <a:latin typeface="Courier New"/>
                <a:ea typeface="Courier New"/>
                <a:cs typeface="Courier New"/>
                <a:sym typeface="Courier New"/>
              </a:rPr>
              <a:t>:</a:t>
            </a:r>
            <a:endParaRPr sz="1067" b="1">
              <a:solidFill>
                <a:srgbClr val="D4D4D4"/>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 </a:t>
            </a:r>
            <a:r>
              <a:rPr lang="en" sz="1067" b="1">
                <a:solidFill>
                  <a:srgbClr val="569CD6"/>
                </a:solidFill>
                <a:latin typeface="Courier New"/>
                <a:ea typeface="Courier New"/>
                <a:cs typeface="Courier New"/>
                <a:sym typeface="Courier New"/>
              </a:rPr>
              <a:t>mountPath</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/myvol</a:t>
            </a:r>
            <a:endParaRPr sz="1067" b="1">
              <a:solidFill>
                <a:srgbClr val="CE9178"/>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a:t>
            </a:r>
            <a:r>
              <a:rPr lang="en" sz="1067" b="1">
                <a:solidFill>
                  <a:srgbClr val="569CD6"/>
                </a:solidFill>
                <a:latin typeface="Courier New"/>
                <a:ea typeface="Courier New"/>
                <a:cs typeface="Courier New"/>
                <a:sym typeface="Courier New"/>
              </a:rPr>
              <a:t>name</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myvol</a:t>
            </a:r>
            <a:endParaRPr sz="1067" b="1">
              <a:solidFill>
                <a:srgbClr val="CE9178"/>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a:t>
            </a:r>
            <a:r>
              <a:rPr lang="en" sz="1067" b="1">
                <a:solidFill>
                  <a:srgbClr val="569CD6"/>
                </a:solidFill>
                <a:latin typeface="Courier New"/>
                <a:ea typeface="Courier New"/>
                <a:cs typeface="Courier New"/>
                <a:sym typeface="Courier New"/>
              </a:rPr>
              <a:t>volumes</a:t>
            </a:r>
            <a:r>
              <a:rPr lang="en" sz="1067" b="1">
                <a:solidFill>
                  <a:srgbClr val="D4D4D4"/>
                </a:solidFill>
                <a:latin typeface="Courier New"/>
                <a:ea typeface="Courier New"/>
                <a:cs typeface="Courier New"/>
                <a:sym typeface="Courier New"/>
              </a:rPr>
              <a:t>:</a:t>
            </a:r>
            <a:endParaRPr sz="1067" b="1">
              <a:solidFill>
                <a:srgbClr val="D4D4D4"/>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 </a:t>
            </a:r>
            <a:r>
              <a:rPr lang="en" sz="1067" b="1">
                <a:solidFill>
                  <a:srgbClr val="569CD6"/>
                </a:solidFill>
                <a:latin typeface="Courier New"/>
                <a:ea typeface="Courier New"/>
                <a:cs typeface="Courier New"/>
                <a:sym typeface="Courier New"/>
              </a:rPr>
              <a:t>name</a:t>
            </a:r>
            <a:r>
              <a:rPr lang="en" sz="1067" b="1">
                <a:solidFill>
                  <a:srgbClr val="D4D4D4"/>
                </a:solidFill>
                <a:latin typeface="Courier New"/>
                <a:ea typeface="Courier New"/>
                <a:cs typeface="Courier New"/>
                <a:sym typeface="Courier New"/>
              </a:rPr>
              <a:t>: </a:t>
            </a:r>
            <a:r>
              <a:rPr lang="en" sz="1067" b="1">
                <a:solidFill>
                  <a:srgbClr val="CE9178"/>
                </a:solidFill>
                <a:latin typeface="Courier New"/>
                <a:ea typeface="Courier New"/>
                <a:cs typeface="Courier New"/>
                <a:sym typeface="Courier New"/>
              </a:rPr>
              <a:t>myvol</a:t>
            </a:r>
            <a:endParaRPr sz="1067" b="1">
              <a:solidFill>
                <a:srgbClr val="CE9178"/>
              </a:solidFill>
              <a:latin typeface="Courier New"/>
              <a:ea typeface="Courier New"/>
              <a:cs typeface="Courier New"/>
              <a:sym typeface="Courier New"/>
            </a:endParaRPr>
          </a:p>
          <a:p>
            <a:pPr>
              <a:lnSpc>
                <a:spcPct val="150000"/>
              </a:lnSpc>
              <a:buClr>
                <a:schemeClr val="dk1"/>
              </a:buClr>
              <a:buSzPts val="1100"/>
            </a:pPr>
            <a:r>
              <a:rPr lang="en" sz="1067" b="1">
                <a:solidFill>
                  <a:srgbClr val="D4D4D4"/>
                </a:solidFill>
                <a:latin typeface="Courier New"/>
                <a:ea typeface="Courier New"/>
                <a:cs typeface="Courier New"/>
                <a:sym typeface="Courier New"/>
              </a:rPr>
              <a:t>   </a:t>
            </a:r>
            <a:r>
              <a:rPr lang="en" sz="1067" b="1">
                <a:solidFill>
                  <a:srgbClr val="569CD6"/>
                </a:solidFill>
                <a:latin typeface="Courier New"/>
                <a:ea typeface="Courier New"/>
                <a:cs typeface="Courier New"/>
                <a:sym typeface="Courier New"/>
              </a:rPr>
              <a:t>emptyDir</a:t>
            </a:r>
            <a:r>
              <a:rPr lang="en" sz="1067" b="1">
                <a:solidFill>
                  <a:srgbClr val="D4D4D4"/>
                </a:solidFill>
                <a:latin typeface="Courier New"/>
                <a:ea typeface="Courier New"/>
                <a:cs typeface="Courier New"/>
                <a:sym typeface="Courier New"/>
              </a:rPr>
              <a:t>: {}</a:t>
            </a:r>
            <a:endParaRPr sz="1067" b="1">
              <a:solidFill>
                <a:srgbClr val="D4D4D4"/>
              </a:solidFill>
              <a:latin typeface="Courier New"/>
              <a:ea typeface="Courier New"/>
              <a:cs typeface="Courier New"/>
              <a:sym typeface="Courier New"/>
            </a:endParaRPr>
          </a:p>
          <a:p>
            <a:pPr>
              <a:lnSpc>
                <a:spcPct val="150000"/>
              </a:lnSpc>
              <a:buClr>
                <a:schemeClr val="dk1"/>
              </a:buClr>
              <a:buSzPts val="1100"/>
            </a:pPr>
            <a:endParaRPr sz="1200" b="1">
              <a:solidFill>
                <a:srgbClr val="569CD6"/>
              </a:solidFill>
              <a:latin typeface="Courier New"/>
              <a:ea typeface="Courier New"/>
              <a:cs typeface="Courier New"/>
              <a:sym typeface="Courier New"/>
            </a:endParaRPr>
          </a:p>
          <a:p>
            <a:pPr>
              <a:lnSpc>
                <a:spcPct val="150000"/>
              </a:lnSpc>
              <a:buClr>
                <a:schemeClr val="dk1"/>
              </a:buClr>
              <a:buSzPts val="1100"/>
            </a:pPr>
            <a:endParaRPr sz="1467" b="1">
              <a:solidFill>
                <a:srgbClr val="D4D4D4"/>
              </a:solidFill>
              <a:latin typeface="Courier New"/>
              <a:ea typeface="Courier New"/>
              <a:cs typeface="Courier New"/>
              <a:sym typeface="Courier New"/>
            </a:endParaRPr>
          </a:p>
          <a:p>
            <a:pPr>
              <a:lnSpc>
                <a:spcPct val="150000"/>
              </a:lnSpc>
              <a:buClr>
                <a:schemeClr val="dk1"/>
              </a:buClr>
              <a:buSzPts val="1100"/>
            </a:pPr>
            <a:endParaRPr sz="1200">
              <a:solidFill>
                <a:srgbClr val="D4D4D4"/>
              </a:solidFill>
              <a:latin typeface="Courier New"/>
              <a:ea typeface="Courier New"/>
              <a:cs typeface="Courier New"/>
              <a:sym typeface="Courier New"/>
            </a:endParaRPr>
          </a:p>
          <a:p>
            <a:pPr marL="186262" marR="186262">
              <a:lnSpc>
                <a:spcPct val="115000"/>
              </a:lnSpc>
              <a:spcBef>
                <a:spcPts val="2000"/>
              </a:spcBef>
              <a:buClr>
                <a:schemeClr val="dk1"/>
              </a:buClr>
              <a:buSzPts val="1100"/>
            </a:pPr>
            <a:endParaRPr sz="1400" b="1">
              <a:solidFill>
                <a:srgbClr val="303030"/>
              </a:solidFill>
              <a:highlight>
                <a:srgbClr val="F7F7F7"/>
              </a:highlight>
              <a:latin typeface="Roboto Mono"/>
              <a:ea typeface="Roboto Mono"/>
              <a:cs typeface="Roboto Mono"/>
              <a:sym typeface="Roboto Mono"/>
            </a:endParaRPr>
          </a:p>
          <a:p>
            <a:pPr>
              <a:spcBef>
                <a:spcPts val="2000"/>
              </a:spcBef>
              <a:buClr>
                <a:srgbClr val="000000"/>
              </a:buClr>
              <a:buSzPts val="1400"/>
            </a:pPr>
            <a:endParaRPr sz="1867">
              <a:solidFill>
                <a:srgbClr val="000000"/>
              </a:solidFill>
              <a:latin typeface="Arial"/>
              <a:ea typeface="Arial"/>
              <a:cs typeface="Arial"/>
              <a:sym typeface="Arial"/>
            </a:endParaRPr>
          </a:p>
        </p:txBody>
      </p:sp>
      <p:sp>
        <p:nvSpPr>
          <p:cNvPr id="433" name="Google Shape;433;p55"/>
          <p:cNvSpPr/>
          <p:nvPr/>
        </p:nvSpPr>
        <p:spPr>
          <a:xfrm>
            <a:off x="904133" y="4009967"/>
            <a:ext cx="3332000" cy="1759600"/>
          </a:xfrm>
          <a:prstGeom prst="rect">
            <a:avLst/>
          </a:prstGeom>
          <a:solidFill>
            <a:srgbClr val="9FB6F9"/>
          </a:solidFill>
          <a:ln w="28575" cap="flat" cmpd="sng">
            <a:solidFill>
              <a:srgbClr val="4671D6"/>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400"/>
            </a:pPr>
            <a:r>
              <a:rPr lang="en" sz="1867" b="1">
                <a:solidFill>
                  <a:srgbClr val="FFFFFF"/>
                </a:solidFill>
                <a:latin typeface="Arial"/>
                <a:ea typeface="Arial"/>
                <a:cs typeface="Arial"/>
                <a:sym typeface="Arial"/>
              </a:rPr>
              <a:t>Pod</a:t>
            </a:r>
            <a:endParaRPr sz="1867" b="1">
              <a:solidFill>
                <a:srgbClr val="FFFFFF"/>
              </a:solidFill>
              <a:latin typeface="Arial"/>
              <a:ea typeface="Arial"/>
              <a:cs typeface="Arial"/>
              <a:sym typeface="Arial"/>
            </a:endParaRPr>
          </a:p>
          <a:p>
            <a:pPr>
              <a:buClr>
                <a:srgbClr val="000000"/>
              </a:buClr>
              <a:buSzPts val="1000"/>
            </a:pPr>
            <a:r>
              <a:rPr lang="en" sz="1333" b="1">
                <a:solidFill>
                  <a:srgbClr val="FFFFFF"/>
                </a:solidFill>
                <a:latin typeface="Arial"/>
                <a:ea typeface="Arial"/>
                <a:cs typeface="Arial"/>
                <a:sym typeface="Arial"/>
              </a:rPr>
              <a:t>Labels: [app: myapp]</a:t>
            </a:r>
            <a:endParaRPr sz="1333" b="1">
              <a:solidFill>
                <a:srgbClr val="FFFFFF"/>
              </a:solidFill>
              <a:latin typeface="Arial"/>
              <a:ea typeface="Arial"/>
              <a:cs typeface="Arial"/>
              <a:sym typeface="Arial"/>
            </a:endParaRPr>
          </a:p>
        </p:txBody>
      </p:sp>
      <p:sp>
        <p:nvSpPr>
          <p:cNvPr id="434" name="Google Shape;434;p55"/>
          <p:cNvSpPr/>
          <p:nvPr/>
        </p:nvSpPr>
        <p:spPr>
          <a:xfrm>
            <a:off x="2642833" y="4693667"/>
            <a:ext cx="1499600" cy="994000"/>
          </a:xfrm>
          <a:prstGeom prst="rect">
            <a:avLst/>
          </a:prstGeom>
          <a:solidFill>
            <a:srgbClr val="DFE7FD"/>
          </a:solidFill>
          <a:ln w="28575" cap="flat" cmpd="sng">
            <a:solidFill>
              <a:srgbClr val="4671D6"/>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000"/>
            </a:pPr>
            <a:r>
              <a:rPr lang="en" sz="1333" b="1">
                <a:solidFill>
                  <a:srgbClr val="000000"/>
                </a:solidFill>
                <a:latin typeface="Arial"/>
                <a:ea typeface="Arial"/>
                <a:cs typeface="Arial"/>
                <a:sym typeface="Arial"/>
              </a:rPr>
              <a:t>Container</a:t>
            </a:r>
            <a:r>
              <a:rPr lang="en" sz="1333">
                <a:solidFill>
                  <a:srgbClr val="000000"/>
                </a:solidFill>
                <a:latin typeface="Arial"/>
                <a:ea typeface="Arial"/>
                <a:cs typeface="Arial"/>
                <a:sym typeface="Arial"/>
              </a:rPr>
              <a:t> </a:t>
            </a:r>
            <a:endParaRPr sz="1333">
              <a:solidFill>
                <a:srgbClr val="000000"/>
              </a:solidFill>
              <a:latin typeface="Arial"/>
              <a:ea typeface="Arial"/>
              <a:cs typeface="Arial"/>
              <a:sym typeface="Arial"/>
            </a:endParaRPr>
          </a:p>
          <a:p>
            <a:pPr>
              <a:buClr>
                <a:srgbClr val="000000"/>
              </a:buClr>
              <a:buSzPts val="1000"/>
            </a:pPr>
            <a:endParaRPr sz="1333">
              <a:solidFill>
                <a:srgbClr val="000000"/>
              </a:solidFill>
              <a:latin typeface="Arial"/>
              <a:ea typeface="Arial"/>
              <a:cs typeface="Arial"/>
              <a:sym typeface="Arial"/>
            </a:endParaRPr>
          </a:p>
          <a:p>
            <a:pPr>
              <a:buClr>
                <a:schemeClr val="dk1"/>
              </a:buClr>
              <a:buSzPts val="1100"/>
            </a:pPr>
            <a:r>
              <a:rPr lang="en" sz="1333">
                <a:solidFill>
                  <a:schemeClr val="dk1"/>
                </a:solidFill>
                <a:latin typeface="Arial"/>
                <a:ea typeface="Arial"/>
                <a:cs typeface="Arial"/>
                <a:sym typeface="Arial"/>
              </a:rPr>
              <a:t>Name: myapp</a:t>
            </a:r>
            <a:endParaRPr sz="1333">
              <a:solidFill>
                <a:schemeClr val="dk1"/>
              </a:solidFill>
              <a:latin typeface="Arial"/>
              <a:ea typeface="Arial"/>
              <a:cs typeface="Arial"/>
              <a:sym typeface="Arial"/>
            </a:endParaRPr>
          </a:p>
          <a:p>
            <a:pPr>
              <a:buClr>
                <a:schemeClr val="dk1"/>
              </a:buClr>
              <a:buSzPts val="1100"/>
            </a:pPr>
            <a:r>
              <a:rPr lang="en" sz="1333">
                <a:solidFill>
                  <a:schemeClr val="dk1"/>
                </a:solidFill>
                <a:latin typeface="Arial"/>
                <a:ea typeface="Arial"/>
                <a:cs typeface="Arial"/>
                <a:sym typeface="Arial"/>
              </a:rPr>
              <a:t>Image: busybox</a:t>
            </a:r>
            <a:endParaRPr sz="1333">
              <a:solidFill>
                <a:srgbClr val="000000"/>
              </a:solidFill>
              <a:latin typeface="Arial"/>
              <a:ea typeface="Arial"/>
              <a:cs typeface="Arial"/>
              <a:sym typeface="Arial"/>
            </a:endParaRPr>
          </a:p>
        </p:txBody>
      </p:sp>
      <p:sp>
        <p:nvSpPr>
          <p:cNvPr id="435" name="Google Shape;435;p55"/>
          <p:cNvSpPr/>
          <p:nvPr/>
        </p:nvSpPr>
        <p:spPr>
          <a:xfrm>
            <a:off x="4596651" y="4611867"/>
            <a:ext cx="895600" cy="11576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b="1">
                <a:solidFill>
                  <a:srgbClr val="000000"/>
                </a:solidFill>
                <a:latin typeface="Arial"/>
                <a:ea typeface="Arial"/>
                <a:cs typeface="Arial"/>
                <a:sym typeface="Arial"/>
              </a:rPr>
              <a:t>Vol</a:t>
            </a:r>
            <a:endParaRPr sz="1200">
              <a:solidFill>
                <a:srgbClr val="000000"/>
              </a:solidFill>
              <a:latin typeface="Arial"/>
              <a:ea typeface="Arial"/>
              <a:cs typeface="Arial"/>
              <a:sym typeface="Arial"/>
            </a:endParaRPr>
          </a:p>
        </p:txBody>
      </p:sp>
      <p:cxnSp>
        <p:nvCxnSpPr>
          <p:cNvPr id="436" name="Google Shape;436;p55"/>
          <p:cNvCxnSpPr>
            <a:stCxn id="435" idx="1"/>
            <a:endCxn id="434" idx="3"/>
          </p:cNvCxnSpPr>
          <p:nvPr/>
        </p:nvCxnSpPr>
        <p:spPr>
          <a:xfrm rot="10800000">
            <a:off x="4142251" y="5190667"/>
            <a:ext cx="454400" cy="0"/>
          </a:xfrm>
          <a:prstGeom prst="straightConnector1">
            <a:avLst/>
          </a:prstGeom>
          <a:noFill/>
          <a:ln w="28575" cap="flat" cmpd="sng">
            <a:solidFill>
              <a:schemeClr val="dk2"/>
            </a:solidFill>
            <a:prstDash val="solid"/>
            <a:round/>
            <a:headEnd type="none" w="sm" len="sm"/>
            <a:tailEnd type="none" w="sm" len="sm"/>
          </a:ln>
        </p:spPr>
      </p:cxnSp>
      <p:sp>
        <p:nvSpPr>
          <p:cNvPr id="437" name="Google Shape;437;p55"/>
          <p:cNvSpPr/>
          <p:nvPr/>
        </p:nvSpPr>
        <p:spPr>
          <a:xfrm>
            <a:off x="1002800" y="4693667"/>
            <a:ext cx="1499600" cy="994000"/>
          </a:xfrm>
          <a:prstGeom prst="rect">
            <a:avLst/>
          </a:prstGeom>
          <a:solidFill>
            <a:srgbClr val="DFE7FD"/>
          </a:solidFill>
          <a:ln w="28575" cap="flat" cmpd="sng">
            <a:solidFill>
              <a:srgbClr val="4671D6"/>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000"/>
            </a:pPr>
            <a:r>
              <a:rPr lang="en" sz="1333" b="1">
                <a:solidFill>
                  <a:srgbClr val="000000"/>
                </a:solidFill>
                <a:latin typeface="Arial"/>
                <a:ea typeface="Arial"/>
                <a:cs typeface="Arial"/>
                <a:sym typeface="Arial"/>
              </a:rPr>
              <a:t>Container</a:t>
            </a:r>
            <a:r>
              <a:rPr lang="en" sz="1333">
                <a:solidFill>
                  <a:srgbClr val="000000"/>
                </a:solidFill>
                <a:latin typeface="Arial"/>
                <a:ea typeface="Arial"/>
                <a:cs typeface="Arial"/>
                <a:sym typeface="Arial"/>
              </a:rPr>
              <a:t> </a:t>
            </a:r>
            <a:endParaRPr sz="1333">
              <a:solidFill>
                <a:srgbClr val="000000"/>
              </a:solidFill>
              <a:latin typeface="Arial"/>
              <a:ea typeface="Arial"/>
              <a:cs typeface="Arial"/>
              <a:sym typeface="Arial"/>
            </a:endParaRPr>
          </a:p>
          <a:p>
            <a:pPr>
              <a:buClr>
                <a:srgbClr val="000000"/>
              </a:buClr>
              <a:buSzPts val="1000"/>
            </a:pPr>
            <a:endParaRPr sz="1333">
              <a:solidFill>
                <a:srgbClr val="000000"/>
              </a:solidFill>
              <a:latin typeface="Arial"/>
              <a:ea typeface="Arial"/>
              <a:cs typeface="Arial"/>
              <a:sym typeface="Arial"/>
            </a:endParaRPr>
          </a:p>
          <a:p>
            <a:pPr>
              <a:buClr>
                <a:schemeClr val="dk1"/>
              </a:buClr>
              <a:buSzPts val="1100"/>
            </a:pPr>
            <a:r>
              <a:rPr lang="en" sz="1333">
                <a:solidFill>
                  <a:schemeClr val="dk1"/>
                </a:solidFill>
                <a:latin typeface="Arial"/>
                <a:ea typeface="Arial"/>
                <a:cs typeface="Arial"/>
                <a:sym typeface="Arial"/>
              </a:rPr>
              <a:t>Name: </a:t>
            </a:r>
            <a:r>
              <a:rPr lang="en" sz="1333">
                <a:solidFill>
                  <a:schemeClr val="dk1"/>
                </a:solidFill>
              </a:rPr>
              <a:t>sidecar</a:t>
            </a:r>
            <a:endParaRPr sz="1333">
              <a:solidFill>
                <a:schemeClr val="dk1"/>
              </a:solidFill>
              <a:latin typeface="Arial"/>
              <a:ea typeface="Arial"/>
              <a:cs typeface="Arial"/>
              <a:sym typeface="Arial"/>
            </a:endParaRPr>
          </a:p>
          <a:p>
            <a:pPr>
              <a:buClr>
                <a:schemeClr val="dk1"/>
              </a:buClr>
              <a:buSzPts val="1100"/>
            </a:pPr>
            <a:r>
              <a:rPr lang="en" sz="1333">
                <a:solidFill>
                  <a:schemeClr val="dk1"/>
                </a:solidFill>
                <a:latin typeface="Arial"/>
                <a:ea typeface="Arial"/>
                <a:cs typeface="Arial"/>
                <a:sym typeface="Arial"/>
              </a:rPr>
              <a:t>Image: </a:t>
            </a:r>
            <a:r>
              <a:rPr lang="en" sz="1333">
                <a:solidFill>
                  <a:schemeClr val="dk1"/>
                </a:solidFill>
              </a:rPr>
              <a:t>proxy</a:t>
            </a:r>
            <a:endParaRPr sz="1333">
              <a:solidFill>
                <a:srgbClr val="000000"/>
              </a:solidFill>
              <a:latin typeface="Arial"/>
              <a:ea typeface="Arial"/>
              <a:cs typeface="Arial"/>
              <a:sym typeface="Arial"/>
            </a:endParaRPr>
          </a:p>
        </p:txBody>
      </p:sp>
    </p:spTree>
    <p:extLst>
      <p:ext uri="{BB962C8B-B14F-4D97-AF65-F5344CB8AC3E}">
        <p14:creationId xmlns:p14="http://schemas.microsoft.com/office/powerpoint/2010/main" val="7606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FC4C-CE4B-EF4D-861E-71A5B84ABE50}"/>
              </a:ext>
            </a:extLst>
          </p:cNvPr>
          <p:cNvSpPr>
            <a:spLocks noGrp="1"/>
          </p:cNvSpPr>
          <p:nvPr>
            <p:ph type="ctrTitle"/>
          </p:nvPr>
        </p:nvSpPr>
        <p:spPr/>
        <p:txBody>
          <a:bodyPr/>
          <a:lstStyle/>
          <a:p>
            <a:r>
              <a:rPr lang="en-US" dirty="0"/>
              <a:t>WIFI SSID: CYBRLAB</a:t>
            </a:r>
          </a:p>
        </p:txBody>
      </p:sp>
      <p:sp>
        <p:nvSpPr>
          <p:cNvPr id="3" name="Subtitle 2">
            <a:extLst>
              <a:ext uri="{FF2B5EF4-FFF2-40B4-BE49-F238E27FC236}">
                <a16:creationId xmlns:a16="http://schemas.microsoft.com/office/drawing/2014/main" id="{96DFF74E-B377-9642-AFC6-B980100BA705}"/>
              </a:ext>
            </a:extLst>
          </p:cNvPr>
          <p:cNvSpPr>
            <a:spLocks noGrp="1"/>
          </p:cNvSpPr>
          <p:nvPr>
            <p:ph type="subTitle" idx="1"/>
          </p:nvPr>
        </p:nvSpPr>
        <p:spPr/>
        <p:txBody>
          <a:bodyPr/>
          <a:lstStyle/>
          <a:p>
            <a:r>
              <a:rPr lang="en-US" sz="3600" dirty="0"/>
              <a:t>PASSWORD:  </a:t>
            </a:r>
            <a:r>
              <a:rPr lang="en-US" sz="3600" b="1" dirty="0">
                <a:latin typeface="Victor Mono SemiBold" pitchFamily="49" charset="0"/>
              </a:rPr>
              <a:t>%3)z4&lt;_(6ZSB</a:t>
            </a:r>
          </a:p>
        </p:txBody>
      </p:sp>
      <p:sp>
        <p:nvSpPr>
          <p:cNvPr id="4" name="Slide Number Placeholder 3">
            <a:extLst>
              <a:ext uri="{FF2B5EF4-FFF2-40B4-BE49-F238E27FC236}">
                <a16:creationId xmlns:a16="http://schemas.microsoft.com/office/drawing/2014/main" id="{CB359993-994E-814A-B8E4-8975056EBF87}"/>
              </a:ext>
            </a:extLst>
          </p:cNvPr>
          <p:cNvSpPr>
            <a:spLocks noGrp="1"/>
          </p:cNvSpPr>
          <p:nvPr>
            <p:ph type="sldNum" sz="quarter" idx="12"/>
          </p:nvPr>
        </p:nvSpPr>
        <p:spPr/>
        <p:txBody>
          <a:bodyPr/>
          <a:lstStyle/>
          <a:p>
            <a:fld id="{3DB5E446-421A-E746-A83E-D1D14D8D9CBB}" type="slidenum">
              <a:rPr lang="en-US" smtClean="0"/>
              <a:pPr/>
              <a:t>2</a:t>
            </a:fld>
            <a:endParaRPr lang="en-US" dirty="0"/>
          </a:p>
        </p:txBody>
      </p:sp>
    </p:spTree>
    <p:extLst>
      <p:ext uri="{BB962C8B-B14F-4D97-AF65-F5344CB8AC3E}">
        <p14:creationId xmlns:p14="http://schemas.microsoft.com/office/powerpoint/2010/main" val="8161244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6"/>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Configmap and Secrets</a:t>
            </a:r>
            <a:endParaRPr sz="4800"/>
          </a:p>
        </p:txBody>
      </p:sp>
      <p:sp>
        <p:nvSpPr>
          <p:cNvPr id="443" name="Google Shape;443;p56"/>
          <p:cNvSpPr txBox="1">
            <a:spLocks noGrp="1"/>
          </p:cNvSpPr>
          <p:nvPr>
            <p:ph type="body" idx="1"/>
          </p:nvPr>
        </p:nvSpPr>
        <p:spPr>
          <a:xfrm>
            <a:off x="543267" y="1488733"/>
            <a:ext cx="3713600" cy="4456000"/>
          </a:xfrm>
          <a:prstGeom prst="rect">
            <a:avLst/>
          </a:prstGeom>
          <a:noFill/>
          <a:ln>
            <a:noFill/>
          </a:ln>
        </p:spPr>
        <p:txBody>
          <a:bodyPr spcFirstLastPara="1" vert="horz" wrap="square" lIns="121900" tIns="121900" rIns="121900" bIns="121900" rtlCol="0" anchor="t" anchorCtr="0">
            <a:noAutofit/>
          </a:bodyPr>
          <a:lstStyle/>
          <a:p>
            <a:pPr>
              <a:lnSpc>
                <a:spcPct val="115000"/>
              </a:lnSpc>
              <a:spcBef>
                <a:spcPts val="0"/>
              </a:spcBef>
              <a:buClr>
                <a:srgbClr val="000000"/>
              </a:buClr>
              <a:buFont typeface="Roboto"/>
              <a:buChar char="●"/>
            </a:pPr>
            <a:r>
              <a:rPr lang="en">
                <a:latin typeface="Roboto"/>
                <a:ea typeface="Roboto"/>
                <a:cs typeface="Roboto"/>
                <a:sym typeface="Roboto"/>
              </a:rPr>
              <a:t>Secrets</a:t>
            </a:r>
            <a:endParaRPr>
              <a:latin typeface="Roboto"/>
              <a:ea typeface="Roboto"/>
              <a:cs typeface="Roboto"/>
              <a:sym typeface="Roboto"/>
            </a:endParaRPr>
          </a:p>
          <a:p>
            <a:pPr marL="0" indent="0">
              <a:lnSpc>
                <a:spcPct val="115000"/>
              </a:lnSpc>
              <a:spcBef>
                <a:spcPts val="2133"/>
              </a:spcBef>
              <a:buClr>
                <a:schemeClr val="dk2"/>
              </a:buClr>
              <a:buNone/>
            </a:pPr>
            <a:endParaRPr>
              <a:solidFill>
                <a:schemeClr val="dk2"/>
              </a:solidFill>
              <a:latin typeface="Roboto"/>
              <a:ea typeface="Roboto"/>
              <a:cs typeface="Roboto"/>
              <a:sym typeface="Roboto"/>
            </a:endParaRPr>
          </a:p>
          <a:p>
            <a:pPr marL="0" indent="0">
              <a:lnSpc>
                <a:spcPct val="150000"/>
              </a:lnSpc>
              <a:spcBef>
                <a:spcPts val="2133"/>
              </a:spcBef>
              <a:buClr>
                <a:schemeClr val="dk1"/>
              </a:buClr>
              <a:buSzPts val="1100"/>
              <a:buNone/>
            </a:pPr>
            <a:endParaRPr sz="1333" b="1">
              <a:solidFill>
                <a:srgbClr val="CE9178"/>
              </a:solidFill>
              <a:latin typeface="Courier New"/>
              <a:ea typeface="Courier New"/>
              <a:cs typeface="Courier New"/>
              <a:sym typeface="Courier New"/>
            </a:endParaRPr>
          </a:p>
          <a:p>
            <a:pPr marL="0" marR="186262" indent="0">
              <a:lnSpc>
                <a:spcPct val="115000"/>
              </a:lnSpc>
              <a:spcBef>
                <a:spcPts val="2000"/>
              </a:spcBef>
              <a:spcAft>
                <a:spcPts val="2000"/>
              </a:spcAft>
              <a:buClr>
                <a:schemeClr val="dk2"/>
              </a:buClr>
              <a:buNone/>
            </a:pPr>
            <a:endParaRPr sz="1400" b="1">
              <a:solidFill>
                <a:srgbClr val="303030"/>
              </a:solidFill>
              <a:highlight>
                <a:srgbClr val="F7F7F7"/>
              </a:highlight>
              <a:latin typeface="Roboto Mono"/>
              <a:ea typeface="Roboto Mono"/>
              <a:cs typeface="Roboto Mono"/>
              <a:sym typeface="Roboto Mono"/>
            </a:endParaRPr>
          </a:p>
        </p:txBody>
      </p:sp>
      <p:sp>
        <p:nvSpPr>
          <p:cNvPr id="444" name="Google Shape;444;p56"/>
          <p:cNvSpPr txBox="1"/>
          <p:nvPr/>
        </p:nvSpPr>
        <p:spPr>
          <a:xfrm>
            <a:off x="4351767" y="1615133"/>
            <a:ext cx="4000000" cy="4000000"/>
          </a:xfrm>
          <a:prstGeom prst="rect">
            <a:avLst/>
          </a:prstGeom>
          <a:noFill/>
          <a:ln>
            <a:noFill/>
          </a:ln>
        </p:spPr>
        <p:txBody>
          <a:bodyPr spcFirstLastPara="1" wrap="square" lIns="121900" tIns="121900" rIns="121900" bIns="121900" anchor="ctr" anchorCtr="0">
            <a:noAutofit/>
          </a:bodyPr>
          <a:lstStyle/>
          <a:p>
            <a:pPr marL="186262" marR="186262">
              <a:lnSpc>
                <a:spcPct val="115000"/>
              </a:lnSpc>
              <a:spcBef>
                <a:spcPts val="2000"/>
              </a:spcBef>
              <a:spcAft>
                <a:spcPts val="2000"/>
              </a:spcAft>
              <a:buClr>
                <a:schemeClr val="dk1"/>
              </a:buClr>
              <a:buSzPts val="1100"/>
            </a:pPr>
            <a:endParaRPr sz="1400" b="1">
              <a:solidFill>
                <a:srgbClr val="303030"/>
              </a:solidFill>
              <a:highlight>
                <a:srgbClr val="F7F7F7"/>
              </a:highlight>
              <a:latin typeface="Roboto Mono"/>
              <a:ea typeface="Roboto Mono"/>
              <a:cs typeface="Roboto Mono"/>
              <a:sym typeface="Roboto Mono"/>
            </a:endParaRPr>
          </a:p>
        </p:txBody>
      </p:sp>
      <p:sp>
        <p:nvSpPr>
          <p:cNvPr id="445" name="Google Shape;445;p56"/>
          <p:cNvSpPr txBox="1">
            <a:spLocks noGrp="1"/>
          </p:cNvSpPr>
          <p:nvPr>
            <p:ph type="body" idx="1"/>
          </p:nvPr>
        </p:nvSpPr>
        <p:spPr>
          <a:xfrm>
            <a:off x="3693167" y="1536633"/>
            <a:ext cx="3713600" cy="4456000"/>
          </a:xfrm>
          <a:prstGeom prst="rect">
            <a:avLst/>
          </a:prstGeom>
          <a:noFill/>
          <a:ln>
            <a:noFill/>
          </a:ln>
        </p:spPr>
        <p:txBody>
          <a:bodyPr spcFirstLastPara="1" vert="horz" wrap="square" lIns="121900" tIns="121900" rIns="121900" bIns="121900" rtlCol="0" anchor="t" anchorCtr="0">
            <a:noAutofit/>
          </a:bodyPr>
          <a:lstStyle/>
          <a:p>
            <a:pPr>
              <a:lnSpc>
                <a:spcPct val="115000"/>
              </a:lnSpc>
              <a:spcBef>
                <a:spcPts val="0"/>
              </a:spcBef>
              <a:buClr>
                <a:srgbClr val="000000"/>
              </a:buClr>
              <a:buFont typeface="Roboto"/>
              <a:buChar char="●"/>
            </a:pPr>
            <a:r>
              <a:rPr lang="en">
                <a:latin typeface="Roboto"/>
                <a:ea typeface="Roboto"/>
                <a:cs typeface="Roboto"/>
                <a:sym typeface="Roboto"/>
              </a:rPr>
              <a:t>ConfigMaps</a:t>
            </a:r>
            <a:endParaRPr>
              <a:latin typeface="Roboto"/>
              <a:ea typeface="Roboto"/>
              <a:cs typeface="Roboto"/>
              <a:sym typeface="Roboto"/>
            </a:endParaRPr>
          </a:p>
          <a:p>
            <a:pPr marL="0" indent="0">
              <a:lnSpc>
                <a:spcPct val="115000"/>
              </a:lnSpc>
              <a:spcBef>
                <a:spcPts val="2133"/>
              </a:spcBef>
              <a:buClr>
                <a:schemeClr val="dk2"/>
              </a:buClr>
              <a:buNone/>
            </a:pPr>
            <a:endParaRPr>
              <a:solidFill>
                <a:schemeClr val="dk2"/>
              </a:solidFill>
              <a:latin typeface="Roboto"/>
              <a:ea typeface="Roboto"/>
              <a:cs typeface="Roboto"/>
              <a:sym typeface="Roboto"/>
            </a:endParaRPr>
          </a:p>
          <a:p>
            <a:pPr marL="186262" marR="186262" indent="0">
              <a:lnSpc>
                <a:spcPct val="115000"/>
              </a:lnSpc>
              <a:spcBef>
                <a:spcPts val="2133"/>
              </a:spcBef>
              <a:buClr>
                <a:schemeClr val="dk1"/>
              </a:buClr>
              <a:buSzPts val="1100"/>
              <a:buNone/>
            </a:pPr>
            <a:endParaRPr sz="1400" b="1">
              <a:solidFill>
                <a:srgbClr val="303030"/>
              </a:solidFill>
              <a:highlight>
                <a:srgbClr val="F7F7F7"/>
              </a:highlight>
              <a:latin typeface="Roboto Mono"/>
              <a:ea typeface="Roboto Mono"/>
              <a:cs typeface="Roboto Mono"/>
              <a:sym typeface="Roboto Mono"/>
            </a:endParaRPr>
          </a:p>
          <a:p>
            <a:pPr marL="0" marR="186262" indent="0">
              <a:lnSpc>
                <a:spcPct val="115000"/>
              </a:lnSpc>
              <a:spcBef>
                <a:spcPts val="2000"/>
              </a:spcBef>
              <a:spcAft>
                <a:spcPts val="2000"/>
              </a:spcAft>
              <a:buClr>
                <a:schemeClr val="dk2"/>
              </a:buClr>
              <a:buNone/>
            </a:pPr>
            <a:endParaRPr>
              <a:solidFill>
                <a:schemeClr val="dk2"/>
              </a:solidFill>
              <a:latin typeface="Roboto"/>
              <a:ea typeface="Roboto"/>
              <a:cs typeface="Roboto"/>
              <a:sym typeface="Roboto"/>
            </a:endParaRPr>
          </a:p>
        </p:txBody>
      </p:sp>
      <p:sp>
        <p:nvSpPr>
          <p:cNvPr id="446" name="Google Shape;446;p56"/>
          <p:cNvSpPr txBox="1"/>
          <p:nvPr/>
        </p:nvSpPr>
        <p:spPr>
          <a:xfrm>
            <a:off x="911200" y="2451233"/>
            <a:ext cx="3355600" cy="2570000"/>
          </a:xfrm>
          <a:prstGeom prst="rect">
            <a:avLst/>
          </a:prstGeom>
          <a:noFill/>
          <a:ln>
            <a:noFill/>
          </a:ln>
        </p:spPr>
        <p:txBody>
          <a:bodyPr spcFirstLastPara="1" wrap="square" lIns="121900" tIns="121900" rIns="121900" bIns="121900" anchor="t" anchorCtr="0">
            <a:noAutofit/>
          </a:bodyPr>
          <a:lstStyle/>
          <a:p>
            <a:pPr>
              <a:lnSpc>
                <a:spcPct val="150000"/>
              </a:lnSpc>
              <a:buClr>
                <a:schemeClr val="dk1"/>
              </a:buClr>
              <a:buSzPts val="1100"/>
            </a:pPr>
            <a:r>
              <a:rPr lang="en" sz="1333" b="1">
                <a:solidFill>
                  <a:srgbClr val="569CD6"/>
                </a:solidFill>
                <a:latin typeface="Courier New"/>
                <a:ea typeface="Courier New"/>
                <a:cs typeface="Courier New"/>
                <a:sym typeface="Courier New"/>
              </a:rPr>
              <a:t>apiVersion</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v1</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569CD6"/>
                </a:solidFill>
                <a:latin typeface="Courier New"/>
                <a:ea typeface="Courier New"/>
                <a:cs typeface="Courier New"/>
                <a:sym typeface="Courier New"/>
              </a:rPr>
              <a:t>kind</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Secret</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569CD6"/>
                </a:solidFill>
                <a:latin typeface="Courier New"/>
                <a:ea typeface="Courier New"/>
                <a:cs typeface="Courier New"/>
                <a:sym typeface="Courier New"/>
              </a:rPr>
              <a:t>metadata</a:t>
            </a:r>
            <a:r>
              <a:rPr lang="en" sz="1333" b="1">
                <a:solidFill>
                  <a:srgbClr val="D4D4D4"/>
                </a:solidFill>
                <a:latin typeface="Courier New"/>
                <a:ea typeface="Courier New"/>
                <a:cs typeface="Courier New"/>
                <a:sym typeface="Courier New"/>
              </a:rPr>
              <a:t>:</a:t>
            </a:r>
            <a:endParaRPr sz="1333" b="1">
              <a:solidFill>
                <a:srgbClr val="D4D4D4"/>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name</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mysecret</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569CD6"/>
                </a:solidFill>
                <a:latin typeface="Courier New"/>
                <a:ea typeface="Courier New"/>
                <a:cs typeface="Courier New"/>
                <a:sym typeface="Courier New"/>
              </a:rPr>
              <a:t>type</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Opaque</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569CD6"/>
                </a:solidFill>
                <a:latin typeface="Courier New"/>
                <a:ea typeface="Courier New"/>
                <a:cs typeface="Courier New"/>
                <a:sym typeface="Courier New"/>
              </a:rPr>
              <a:t>data</a:t>
            </a:r>
            <a:r>
              <a:rPr lang="en" sz="1333" b="1">
                <a:solidFill>
                  <a:srgbClr val="D4D4D4"/>
                </a:solidFill>
                <a:latin typeface="Courier New"/>
                <a:ea typeface="Courier New"/>
                <a:cs typeface="Courier New"/>
                <a:sym typeface="Courier New"/>
              </a:rPr>
              <a:t>:</a:t>
            </a:r>
            <a:endParaRPr sz="1333" b="1">
              <a:solidFill>
                <a:srgbClr val="D4D4D4"/>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username</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YWRtaW4=</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password</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MWYyZDFlMmU2N2Rm</a:t>
            </a:r>
            <a:endParaRPr sz="1867">
              <a:solidFill>
                <a:srgbClr val="000000"/>
              </a:solidFill>
              <a:latin typeface="Arial"/>
              <a:ea typeface="Arial"/>
              <a:cs typeface="Arial"/>
              <a:sym typeface="Arial"/>
            </a:endParaRPr>
          </a:p>
        </p:txBody>
      </p:sp>
      <p:sp>
        <p:nvSpPr>
          <p:cNvPr id="447" name="Google Shape;447;p56"/>
          <p:cNvSpPr txBox="1"/>
          <p:nvPr/>
        </p:nvSpPr>
        <p:spPr>
          <a:xfrm>
            <a:off x="4061100" y="2451233"/>
            <a:ext cx="4000000" cy="2423600"/>
          </a:xfrm>
          <a:prstGeom prst="rect">
            <a:avLst/>
          </a:prstGeom>
          <a:noFill/>
          <a:ln>
            <a:noFill/>
          </a:ln>
        </p:spPr>
        <p:txBody>
          <a:bodyPr spcFirstLastPara="1" wrap="square" lIns="121900" tIns="121900" rIns="121900" bIns="121900" anchor="t" anchorCtr="0">
            <a:noAutofit/>
          </a:bodyPr>
          <a:lstStyle/>
          <a:p>
            <a:pPr>
              <a:lnSpc>
                <a:spcPct val="150000"/>
              </a:lnSpc>
              <a:buClr>
                <a:schemeClr val="dk1"/>
              </a:buClr>
              <a:buSzPts val="1100"/>
            </a:pPr>
            <a:r>
              <a:rPr lang="en" sz="1333" b="1">
                <a:solidFill>
                  <a:srgbClr val="569CD6"/>
                </a:solidFill>
                <a:latin typeface="Courier New"/>
                <a:ea typeface="Courier New"/>
                <a:cs typeface="Courier New"/>
                <a:sym typeface="Courier New"/>
              </a:rPr>
              <a:t>apiVersion</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v1</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kind</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ConfigMap</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metadata</a:t>
            </a:r>
            <a:r>
              <a:rPr lang="en" sz="1333" b="1">
                <a:solidFill>
                  <a:srgbClr val="D4D4D4"/>
                </a:solidFill>
                <a:latin typeface="Courier New"/>
                <a:ea typeface="Courier New"/>
                <a:cs typeface="Courier New"/>
                <a:sym typeface="Courier New"/>
              </a:rPr>
              <a:t>:</a:t>
            </a:r>
            <a:endParaRPr sz="1333" b="1">
              <a:solidFill>
                <a:srgbClr val="D4D4D4"/>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name</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special-config</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data</a:t>
            </a:r>
            <a:r>
              <a:rPr lang="en" sz="1333" b="1">
                <a:solidFill>
                  <a:srgbClr val="D4D4D4"/>
                </a:solidFill>
                <a:latin typeface="Courier New"/>
                <a:ea typeface="Courier New"/>
                <a:cs typeface="Courier New"/>
                <a:sym typeface="Courier New"/>
              </a:rPr>
              <a:t>:</a:t>
            </a:r>
            <a:endParaRPr sz="1333" b="1">
              <a:solidFill>
                <a:srgbClr val="D4D4D4"/>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SPECIAL_LEVEL</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very</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SPECIAL_TYPE</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charm</a:t>
            </a:r>
            <a:endParaRPr sz="1333" b="1">
              <a:solidFill>
                <a:srgbClr val="CE9178"/>
              </a:solidFill>
              <a:latin typeface="Courier New"/>
              <a:ea typeface="Courier New"/>
              <a:cs typeface="Courier New"/>
              <a:sym typeface="Courier New"/>
            </a:endParaRPr>
          </a:p>
          <a:p>
            <a:pPr>
              <a:buClr>
                <a:srgbClr val="000000"/>
              </a:buClr>
              <a:buSzPts val="1400"/>
            </a:pPr>
            <a:endParaRPr sz="1867">
              <a:solidFill>
                <a:srgbClr val="000000"/>
              </a:solidFill>
              <a:latin typeface="Arial"/>
              <a:ea typeface="Arial"/>
              <a:cs typeface="Arial"/>
              <a:sym typeface="Arial"/>
            </a:endParaRPr>
          </a:p>
        </p:txBody>
      </p:sp>
      <p:sp>
        <p:nvSpPr>
          <p:cNvPr id="448" name="Google Shape;448;p56"/>
          <p:cNvSpPr/>
          <p:nvPr/>
        </p:nvSpPr>
        <p:spPr>
          <a:xfrm>
            <a:off x="7108767" y="3112233"/>
            <a:ext cx="2775200" cy="23208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400"/>
            </a:pPr>
            <a:r>
              <a:rPr lang="en" sz="1867" b="1">
                <a:solidFill>
                  <a:srgbClr val="000000"/>
                </a:solidFill>
                <a:latin typeface="Arial"/>
                <a:ea typeface="Arial"/>
                <a:cs typeface="Arial"/>
                <a:sym typeface="Arial"/>
              </a:rPr>
              <a:t>Namespace: dev</a:t>
            </a:r>
            <a:endParaRPr sz="1867" b="1">
              <a:solidFill>
                <a:srgbClr val="000000"/>
              </a:solidFill>
              <a:latin typeface="Arial"/>
              <a:ea typeface="Arial"/>
              <a:cs typeface="Arial"/>
              <a:sym typeface="Arial"/>
            </a:endParaRPr>
          </a:p>
        </p:txBody>
      </p:sp>
      <p:sp>
        <p:nvSpPr>
          <p:cNvPr id="449" name="Google Shape;449;p56"/>
          <p:cNvSpPr/>
          <p:nvPr/>
        </p:nvSpPr>
        <p:spPr>
          <a:xfrm>
            <a:off x="7213767" y="3566167"/>
            <a:ext cx="2570000" cy="1759600"/>
          </a:xfrm>
          <a:prstGeom prst="rect">
            <a:avLst/>
          </a:prstGeom>
          <a:solidFill>
            <a:srgbClr val="9FB6F9"/>
          </a:solidFill>
          <a:ln w="28575" cap="flat" cmpd="sng">
            <a:solidFill>
              <a:srgbClr val="4671D6"/>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400"/>
            </a:pPr>
            <a:r>
              <a:rPr lang="en" sz="1867" b="1">
                <a:solidFill>
                  <a:srgbClr val="FFFFFF"/>
                </a:solidFill>
                <a:latin typeface="Arial"/>
                <a:ea typeface="Arial"/>
                <a:cs typeface="Arial"/>
                <a:sym typeface="Arial"/>
              </a:rPr>
              <a:t>Pod</a:t>
            </a:r>
            <a:endParaRPr sz="1867" b="1">
              <a:solidFill>
                <a:srgbClr val="FFFFFF"/>
              </a:solidFill>
              <a:latin typeface="Arial"/>
              <a:ea typeface="Arial"/>
              <a:cs typeface="Arial"/>
              <a:sym typeface="Arial"/>
            </a:endParaRPr>
          </a:p>
          <a:p>
            <a:pPr>
              <a:buClr>
                <a:srgbClr val="000000"/>
              </a:buClr>
              <a:buSzPts val="1000"/>
            </a:pPr>
            <a:r>
              <a:rPr lang="en" sz="1333" b="1">
                <a:solidFill>
                  <a:srgbClr val="FFFFFF"/>
                </a:solidFill>
                <a:latin typeface="Arial"/>
                <a:ea typeface="Arial"/>
                <a:cs typeface="Arial"/>
                <a:sym typeface="Arial"/>
              </a:rPr>
              <a:t>Labels: [app: myapp]</a:t>
            </a:r>
            <a:endParaRPr sz="1333" b="1">
              <a:solidFill>
                <a:srgbClr val="FFFFFF"/>
              </a:solidFill>
              <a:latin typeface="Arial"/>
              <a:ea typeface="Arial"/>
              <a:cs typeface="Arial"/>
              <a:sym typeface="Arial"/>
            </a:endParaRPr>
          </a:p>
        </p:txBody>
      </p:sp>
      <p:sp>
        <p:nvSpPr>
          <p:cNvPr id="450" name="Google Shape;450;p56"/>
          <p:cNvSpPr/>
          <p:nvPr/>
        </p:nvSpPr>
        <p:spPr>
          <a:xfrm>
            <a:off x="7335300" y="4237667"/>
            <a:ext cx="1506000" cy="994000"/>
          </a:xfrm>
          <a:prstGeom prst="rect">
            <a:avLst/>
          </a:prstGeom>
          <a:solidFill>
            <a:srgbClr val="DFE7FD"/>
          </a:solidFill>
          <a:ln w="28575" cap="flat" cmpd="sng">
            <a:solidFill>
              <a:srgbClr val="4671D6"/>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000"/>
            </a:pPr>
            <a:r>
              <a:rPr lang="en" sz="1333" b="1">
                <a:solidFill>
                  <a:srgbClr val="000000"/>
                </a:solidFill>
                <a:latin typeface="Arial"/>
                <a:ea typeface="Arial"/>
                <a:cs typeface="Arial"/>
                <a:sym typeface="Arial"/>
              </a:rPr>
              <a:t>Container</a:t>
            </a:r>
            <a:r>
              <a:rPr lang="en" sz="1333">
                <a:solidFill>
                  <a:srgbClr val="000000"/>
                </a:solidFill>
                <a:latin typeface="Arial"/>
                <a:ea typeface="Arial"/>
                <a:cs typeface="Arial"/>
                <a:sym typeface="Arial"/>
              </a:rPr>
              <a:t> </a:t>
            </a:r>
            <a:endParaRPr sz="1333">
              <a:solidFill>
                <a:srgbClr val="000000"/>
              </a:solidFill>
              <a:latin typeface="Arial"/>
              <a:ea typeface="Arial"/>
              <a:cs typeface="Arial"/>
              <a:sym typeface="Arial"/>
            </a:endParaRPr>
          </a:p>
          <a:p>
            <a:pPr>
              <a:buClr>
                <a:srgbClr val="000000"/>
              </a:buClr>
              <a:buSzPts val="1000"/>
            </a:pPr>
            <a:endParaRPr sz="1333">
              <a:solidFill>
                <a:srgbClr val="000000"/>
              </a:solidFill>
              <a:latin typeface="Arial"/>
              <a:ea typeface="Arial"/>
              <a:cs typeface="Arial"/>
              <a:sym typeface="Arial"/>
            </a:endParaRPr>
          </a:p>
          <a:p>
            <a:pPr>
              <a:buClr>
                <a:schemeClr val="dk1"/>
              </a:buClr>
              <a:buSzPts val="1100"/>
            </a:pPr>
            <a:r>
              <a:rPr lang="en" sz="1333">
                <a:solidFill>
                  <a:schemeClr val="dk1"/>
                </a:solidFill>
                <a:latin typeface="Arial"/>
                <a:ea typeface="Arial"/>
                <a:cs typeface="Arial"/>
                <a:sym typeface="Arial"/>
              </a:rPr>
              <a:t>Name: myapp</a:t>
            </a:r>
            <a:endParaRPr sz="1333">
              <a:solidFill>
                <a:schemeClr val="dk1"/>
              </a:solidFill>
              <a:latin typeface="Arial"/>
              <a:ea typeface="Arial"/>
              <a:cs typeface="Arial"/>
              <a:sym typeface="Arial"/>
            </a:endParaRPr>
          </a:p>
          <a:p>
            <a:pPr>
              <a:buClr>
                <a:schemeClr val="dk1"/>
              </a:buClr>
              <a:buSzPts val="1100"/>
            </a:pPr>
            <a:r>
              <a:rPr lang="en" sz="1333">
                <a:solidFill>
                  <a:schemeClr val="dk1"/>
                </a:solidFill>
                <a:latin typeface="Arial"/>
                <a:ea typeface="Arial"/>
                <a:cs typeface="Arial"/>
                <a:sym typeface="Arial"/>
              </a:rPr>
              <a:t>Image: busybox</a:t>
            </a:r>
            <a:endParaRPr sz="1333">
              <a:solidFill>
                <a:srgbClr val="000000"/>
              </a:solidFill>
              <a:latin typeface="Arial"/>
              <a:ea typeface="Arial"/>
              <a:cs typeface="Arial"/>
              <a:sym typeface="Arial"/>
            </a:endParaRPr>
          </a:p>
        </p:txBody>
      </p:sp>
      <p:sp>
        <p:nvSpPr>
          <p:cNvPr id="451" name="Google Shape;451;p56"/>
          <p:cNvSpPr/>
          <p:nvPr/>
        </p:nvSpPr>
        <p:spPr>
          <a:xfrm>
            <a:off x="10233167" y="3060833"/>
            <a:ext cx="1696800" cy="11576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200"/>
            </a:pPr>
            <a:r>
              <a:rPr lang="en" sz="1600" b="1">
                <a:solidFill>
                  <a:srgbClr val="000000"/>
                </a:solidFill>
                <a:latin typeface="Arial"/>
                <a:ea typeface="Arial"/>
                <a:cs typeface="Arial"/>
                <a:sym typeface="Arial"/>
              </a:rPr>
              <a:t>Vol</a:t>
            </a:r>
            <a:endParaRPr sz="1600" b="1">
              <a:solidFill>
                <a:srgbClr val="000000"/>
              </a:solidFill>
              <a:latin typeface="Arial"/>
              <a:ea typeface="Arial"/>
              <a:cs typeface="Arial"/>
              <a:sym typeface="Arial"/>
            </a:endParaRPr>
          </a:p>
          <a:p>
            <a:pPr>
              <a:buClr>
                <a:srgbClr val="000000"/>
              </a:buClr>
              <a:buSzPts val="1200"/>
            </a:pPr>
            <a:endParaRPr sz="1600" b="1">
              <a:solidFill>
                <a:srgbClr val="000000"/>
              </a:solidFill>
              <a:latin typeface="Arial"/>
              <a:ea typeface="Arial"/>
              <a:cs typeface="Arial"/>
              <a:sym typeface="Arial"/>
            </a:endParaRPr>
          </a:p>
          <a:p>
            <a:pPr>
              <a:buClr>
                <a:schemeClr val="dk1"/>
              </a:buClr>
              <a:buSzPts val="1100"/>
            </a:pPr>
            <a:r>
              <a:rPr lang="en" sz="1600">
                <a:solidFill>
                  <a:schemeClr val="dk1"/>
                </a:solidFill>
                <a:latin typeface="Arial"/>
                <a:ea typeface="Arial"/>
                <a:cs typeface="Arial"/>
                <a:sym typeface="Arial"/>
              </a:rPr>
              <a:t>secret (file)</a:t>
            </a:r>
            <a:endParaRPr sz="1600">
              <a:solidFill>
                <a:schemeClr val="dk1"/>
              </a:solidFill>
              <a:latin typeface="Arial"/>
              <a:ea typeface="Arial"/>
              <a:cs typeface="Arial"/>
              <a:sym typeface="Arial"/>
            </a:endParaRPr>
          </a:p>
          <a:p>
            <a:pPr>
              <a:buClr>
                <a:schemeClr val="dk1"/>
              </a:buClr>
              <a:buSzPts val="1100"/>
            </a:pPr>
            <a:r>
              <a:rPr lang="en" sz="1600">
                <a:solidFill>
                  <a:schemeClr val="dk1"/>
                </a:solidFill>
                <a:latin typeface="Arial"/>
                <a:ea typeface="Arial"/>
                <a:cs typeface="Arial"/>
                <a:sym typeface="Arial"/>
              </a:rPr>
              <a:t>configmap (file)</a:t>
            </a:r>
            <a:endParaRPr sz="1600" b="1">
              <a:solidFill>
                <a:srgbClr val="000000"/>
              </a:solidFill>
              <a:latin typeface="Arial"/>
              <a:ea typeface="Arial"/>
              <a:cs typeface="Arial"/>
              <a:sym typeface="Arial"/>
            </a:endParaRPr>
          </a:p>
        </p:txBody>
      </p:sp>
      <p:cxnSp>
        <p:nvCxnSpPr>
          <p:cNvPr id="452" name="Google Shape;452;p56"/>
          <p:cNvCxnSpPr>
            <a:stCxn id="451" idx="1"/>
            <a:endCxn id="450" idx="3"/>
          </p:cNvCxnSpPr>
          <p:nvPr/>
        </p:nvCxnSpPr>
        <p:spPr>
          <a:xfrm flipH="1">
            <a:off x="8841167" y="3639633"/>
            <a:ext cx="1392000" cy="1095200"/>
          </a:xfrm>
          <a:prstGeom prst="straightConnector1">
            <a:avLst/>
          </a:prstGeom>
          <a:noFill/>
          <a:ln w="28575" cap="flat" cmpd="sng">
            <a:solidFill>
              <a:schemeClr val="dk2"/>
            </a:solidFill>
            <a:prstDash val="solid"/>
            <a:round/>
            <a:headEnd type="none" w="sm" len="sm"/>
            <a:tailEnd type="none" w="sm" len="sm"/>
          </a:ln>
        </p:spPr>
      </p:cxnSp>
      <p:sp>
        <p:nvSpPr>
          <p:cNvPr id="453" name="Google Shape;453;p56"/>
          <p:cNvSpPr/>
          <p:nvPr/>
        </p:nvSpPr>
        <p:spPr>
          <a:xfrm>
            <a:off x="10233167" y="4326833"/>
            <a:ext cx="1696800" cy="11576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200"/>
            </a:pPr>
            <a:r>
              <a:rPr lang="en" sz="1600" b="1">
                <a:solidFill>
                  <a:srgbClr val="000000"/>
                </a:solidFill>
                <a:latin typeface="Arial"/>
                <a:ea typeface="Arial"/>
                <a:cs typeface="Arial"/>
                <a:sym typeface="Arial"/>
              </a:rPr>
              <a:t>Env Var</a:t>
            </a:r>
            <a:br>
              <a:rPr lang="en" sz="1600" b="1">
                <a:solidFill>
                  <a:srgbClr val="000000"/>
                </a:solidFill>
                <a:latin typeface="Arial"/>
                <a:ea typeface="Arial"/>
                <a:cs typeface="Arial"/>
                <a:sym typeface="Arial"/>
              </a:rPr>
            </a:br>
            <a:br>
              <a:rPr lang="en" sz="1600" b="1">
                <a:solidFill>
                  <a:srgbClr val="000000"/>
                </a:solidFill>
                <a:latin typeface="Arial"/>
                <a:ea typeface="Arial"/>
                <a:cs typeface="Arial"/>
                <a:sym typeface="Arial"/>
              </a:rPr>
            </a:br>
            <a:r>
              <a:rPr lang="en" sz="1600">
                <a:solidFill>
                  <a:srgbClr val="000000"/>
                </a:solidFill>
                <a:latin typeface="Arial"/>
                <a:ea typeface="Arial"/>
                <a:cs typeface="Arial"/>
                <a:sym typeface="Arial"/>
              </a:rPr>
              <a:t>$secret</a:t>
            </a:r>
            <a:endParaRPr sz="1600">
              <a:solidFill>
                <a:srgbClr val="000000"/>
              </a:solidFill>
              <a:latin typeface="Arial"/>
              <a:ea typeface="Arial"/>
              <a:cs typeface="Arial"/>
              <a:sym typeface="Arial"/>
            </a:endParaRPr>
          </a:p>
          <a:p>
            <a:pPr>
              <a:buClr>
                <a:srgbClr val="000000"/>
              </a:buClr>
              <a:buSzPts val="1200"/>
            </a:pPr>
            <a:r>
              <a:rPr lang="en" sz="1600">
                <a:solidFill>
                  <a:srgbClr val="000000"/>
                </a:solidFill>
                <a:latin typeface="Arial"/>
                <a:ea typeface="Arial"/>
                <a:cs typeface="Arial"/>
                <a:sym typeface="Arial"/>
              </a:rPr>
              <a:t>$configmap</a:t>
            </a:r>
            <a:endParaRPr sz="1600">
              <a:solidFill>
                <a:srgbClr val="000000"/>
              </a:solidFill>
              <a:latin typeface="Arial"/>
              <a:ea typeface="Arial"/>
              <a:cs typeface="Arial"/>
              <a:sym typeface="Arial"/>
            </a:endParaRPr>
          </a:p>
        </p:txBody>
      </p:sp>
      <p:cxnSp>
        <p:nvCxnSpPr>
          <p:cNvPr id="454" name="Google Shape;454;p56"/>
          <p:cNvCxnSpPr>
            <a:stCxn id="453" idx="1"/>
          </p:cNvCxnSpPr>
          <p:nvPr/>
        </p:nvCxnSpPr>
        <p:spPr>
          <a:xfrm flipH="1">
            <a:off x="8861167" y="4905633"/>
            <a:ext cx="1372000" cy="24400"/>
          </a:xfrm>
          <a:prstGeom prst="straightConnector1">
            <a:avLst/>
          </a:prstGeom>
          <a:noFill/>
          <a:ln w="2857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256986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7"/>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Deployments</a:t>
            </a:r>
            <a:endParaRPr sz="4800"/>
          </a:p>
        </p:txBody>
      </p:sp>
      <p:sp>
        <p:nvSpPr>
          <p:cNvPr id="460" name="Google Shape;460;p57"/>
          <p:cNvSpPr txBox="1">
            <a:spLocks noGrp="1"/>
          </p:cNvSpPr>
          <p:nvPr>
            <p:ph type="body" idx="1"/>
          </p:nvPr>
        </p:nvSpPr>
        <p:spPr>
          <a:xfrm>
            <a:off x="240867" y="1563800"/>
            <a:ext cx="6743600" cy="4456000"/>
          </a:xfrm>
          <a:prstGeom prst="rect">
            <a:avLst/>
          </a:prstGeom>
          <a:noFill/>
          <a:ln>
            <a:noFill/>
          </a:ln>
        </p:spPr>
        <p:txBody>
          <a:bodyPr spcFirstLastPara="1" vert="horz" wrap="square" lIns="121900" tIns="121900" rIns="121900" bIns="121900" rtlCol="0" anchor="t" anchorCtr="0">
            <a:noAutofit/>
          </a:bodyPr>
          <a:lstStyle/>
          <a:p>
            <a:pPr>
              <a:lnSpc>
                <a:spcPct val="115000"/>
              </a:lnSpc>
              <a:spcBef>
                <a:spcPts val="0"/>
              </a:spcBef>
              <a:buClr>
                <a:srgbClr val="000000"/>
              </a:buClr>
              <a:buFont typeface="Roboto"/>
              <a:buChar char="●"/>
            </a:pPr>
            <a:r>
              <a:rPr lang="en">
                <a:latin typeface="Roboto"/>
                <a:ea typeface="Roboto"/>
                <a:cs typeface="Roboto"/>
                <a:sym typeface="Roboto"/>
              </a:rPr>
              <a:t>Deployments</a:t>
            </a:r>
            <a:endParaRPr>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a:solidFill>
                  <a:srgbClr val="000000"/>
                </a:solidFill>
              </a:rPr>
              <a:t>S</a:t>
            </a:r>
            <a:r>
              <a:rPr lang="en" sz="1867">
                <a:latin typeface="Roboto"/>
                <a:ea typeface="Roboto"/>
                <a:cs typeface="Roboto"/>
                <a:sym typeface="Roboto"/>
              </a:rPr>
              <a:t>caling </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Rolling</a:t>
            </a:r>
            <a:br>
              <a:rPr lang="en" sz="1867">
                <a:latin typeface="Roboto"/>
                <a:ea typeface="Roboto"/>
                <a:cs typeface="Roboto"/>
                <a:sym typeface="Roboto"/>
              </a:rPr>
            </a:br>
            <a:endParaRPr sz="1867">
              <a:latin typeface="Roboto"/>
              <a:ea typeface="Roboto"/>
              <a:cs typeface="Roboto"/>
              <a:sym typeface="Roboto"/>
            </a:endParaRPr>
          </a:p>
          <a:p>
            <a:pPr>
              <a:lnSpc>
                <a:spcPct val="115000"/>
              </a:lnSpc>
              <a:spcBef>
                <a:spcPts val="0"/>
              </a:spcBef>
              <a:buClr>
                <a:srgbClr val="000000"/>
              </a:buClr>
              <a:buFont typeface="Roboto"/>
              <a:buChar char="●"/>
            </a:pPr>
            <a:r>
              <a:rPr lang="en">
                <a:latin typeface="Roboto"/>
                <a:ea typeface="Roboto"/>
                <a:cs typeface="Roboto"/>
                <a:sym typeface="Roboto"/>
              </a:rPr>
              <a:t>Strategies:</a:t>
            </a:r>
            <a:endParaRPr>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Recreate</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RollingUpdate (default)</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Blue/Green</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Canary</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A/B Testing</a:t>
            </a:r>
            <a:endParaRPr sz="1867">
              <a:latin typeface="Roboto"/>
              <a:ea typeface="Roboto"/>
              <a:cs typeface="Roboto"/>
              <a:sym typeface="Roboto"/>
            </a:endParaRPr>
          </a:p>
          <a:p>
            <a:pPr marL="0" indent="0">
              <a:lnSpc>
                <a:spcPct val="115000"/>
              </a:lnSpc>
              <a:spcBef>
                <a:spcPts val="2133"/>
              </a:spcBef>
              <a:spcAft>
                <a:spcPts val="2133"/>
              </a:spcAft>
              <a:buClr>
                <a:schemeClr val="dk2"/>
              </a:buClr>
              <a:buNone/>
            </a:pPr>
            <a:endParaRPr>
              <a:latin typeface="Roboto"/>
              <a:ea typeface="Roboto"/>
              <a:cs typeface="Roboto"/>
              <a:sym typeface="Roboto"/>
            </a:endParaRPr>
          </a:p>
        </p:txBody>
      </p:sp>
      <p:sp>
        <p:nvSpPr>
          <p:cNvPr id="461" name="Google Shape;461;p57"/>
          <p:cNvSpPr txBox="1"/>
          <p:nvPr/>
        </p:nvSpPr>
        <p:spPr>
          <a:xfrm>
            <a:off x="6491636" y="4201400"/>
            <a:ext cx="5229600" cy="786400"/>
          </a:xfrm>
          <a:prstGeom prst="rect">
            <a:avLst/>
          </a:prstGeom>
          <a:no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62" name="Google Shape;462;p57"/>
          <p:cNvSpPr txBox="1"/>
          <p:nvPr/>
        </p:nvSpPr>
        <p:spPr>
          <a:xfrm rot="10800000" flipH="1">
            <a:off x="7460731" y="3055751"/>
            <a:ext cx="3150400" cy="948000"/>
          </a:xfrm>
          <a:prstGeom prst="rect">
            <a:avLst/>
          </a:prstGeom>
          <a:noFill/>
          <a:ln>
            <a:noFill/>
          </a:ln>
        </p:spPr>
        <p:txBody>
          <a:bodyPr spcFirstLastPara="1" wrap="square" lIns="121900" tIns="121900" rIns="121900" bIns="121900" anchor="ctr" anchorCtr="0">
            <a:noAutofit/>
          </a:bodyPr>
          <a:lstStyle/>
          <a:p>
            <a:pPr marR="186262">
              <a:lnSpc>
                <a:spcPct val="115000"/>
              </a:lnSpc>
              <a:spcBef>
                <a:spcPts val="2000"/>
              </a:spcBef>
              <a:spcAft>
                <a:spcPts val="2000"/>
              </a:spcAft>
              <a:buClr>
                <a:srgbClr val="000000"/>
              </a:buClr>
              <a:buSzPts val="1050"/>
            </a:pPr>
            <a:endParaRPr sz="1400" b="1">
              <a:solidFill>
                <a:srgbClr val="303030"/>
              </a:solidFill>
              <a:highlight>
                <a:srgbClr val="F7F7F7"/>
              </a:highlight>
              <a:latin typeface="Roboto Mono"/>
              <a:ea typeface="Roboto Mono"/>
              <a:cs typeface="Roboto Mono"/>
              <a:sym typeface="Roboto Mono"/>
            </a:endParaRPr>
          </a:p>
        </p:txBody>
      </p:sp>
      <p:sp>
        <p:nvSpPr>
          <p:cNvPr id="463" name="Google Shape;463;p57"/>
          <p:cNvSpPr txBox="1"/>
          <p:nvPr/>
        </p:nvSpPr>
        <p:spPr>
          <a:xfrm>
            <a:off x="8526133" y="3759095"/>
            <a:ext cx="4000000" cy="763600"/>
          </a:xfrm>
          <a:prstGeom prst="rect">
            <a:avLst/>
          </a:prstGeom>
          <a:noFill/>
          <a:ln>
            <a:noFill/>
          </a:ln>
        </p:spPr>
        <p:txBody>
          <a:bodyPr spcFirstLastPara="1" wrap="square" lIns="121900" tIns="121900" rIns="121900" bIns="121900" anchor="ctr" anchorCtr="0">
            <a:noAutofit/>
          </a:bodyPr>
          <a:lstStyle/>
          <a:p>
            <a:pPr>
              <a:lnSpc>
                <a:spcPct val="150000"/>
              </a:lnSpc>
              <a:buClr>
                <a:srgbClr val="000000"/>
              </a:buClr>
              <a:buSzPts val="700"/>
            </a:pPr>
            <a:r>
              <a:rPr lang="en" sz="933" b="1">
                <a:solidFill>
                  <a:srgbClr val="569CD6"/>
                </a:solidFill>
                <a:latin typeface="Courier New"/>
                <a:ea typeface="Courier New"/>
                <a:cs typeface="Courier New"/>
                <a:sym typeface="Courier New"/>
              </a:rPr>
              <a:t>apiVersion</a:t>
            </a:r>
            <a:r>
              <a:rPr lang="en" sz="933" b="1">
                <a:solidFill>
                  <a:srgbClr val="D4D4D4"/>
                </a:solidFill>
                <a:latin typeface="Courier New"/>
                <a:ea typeface="Courier New"/>
                <a:cs typeface="Courier New"/>
                <a:sym typeface="Courier New"/>
              </a:rPr>
              <a:t>: </a:t>
            </a:r>
            <a:r>
              <a:rPr lang="en" sz="933" b="1">
                <a:solidFill>
                  <a:srgbClr val="CE9178"/>
                </a:solidFill>
                <a:latin typeface="Courier New"/>
                <a:ea typeface="Courier New"/>
                <a:cs typeface="Courier New"/>
                <a:sym typeface="Courier New"/>
              </a:rPr>
              <a:t>apps/v1</a:t>
            </a:r>
            <a:endParaRPr sz="933" b="1">
              <a:solidFill>
                <a:srgbClr val="CE9178"/>
              </a:solidFill>
              <a:latin typeface="Courier New"/>
              <a:ea typeface="Courier New"/>
              <a:cs typeface="Courier New"/>
              <a:sym typeface="Courier New"/>
            </a:endParaRPr>
          </a:p>
          <a:p>
            <a:pPr>
              <a:lnSpc>
                <a:spcPct val="150000"/>
              </a:lnSpc>
              <a:buClr>
                <a:srgbClr val="000000"/>
              </a:buClr>
              <a:buSzPts val="700"/>
            </a:pPr>
            <a:r>
              <a:rPr lang="en" sz="933" b="1">
                <a:solidFill>
                  <a:srgbClr val="569CD6"/>
                </a:solidFill>
                <a:latin typeface="Courier New"/>
                <a:ea typeface="Courier New"/>
                <a:cs typeface="Courier New"/>
                <a:sym typeface="Courier New"/>
              </a:rPr>
              <a:t>kind</a:t>
            </a:r>
            <a:r>
              <a:rPr lang="en" sz="933" b="1">
                <a:solidFill>
                  <a:srgbClr val="D4D4D4"/>
                </a:solidFill>
                <a:latin typeface="Courier New"/>
                <a:ea typeface="Courier New"/>
                <a:cs typeface="Courier New"/>
                <a:sym typeface="Courier New"/>
              </a:rPr>
              <a:t>: </a:t>
            </a:r>
            <a:r>
              <a:rPr lang="en" sz="933" b="1">
                <a:solidFill>
                  <a:srgbClr val="CE9178"/>
                </a:solidFill>
                <a:latin typeface="Courier New"/>
                <a:ea typeface="Courier New"/>
                <a:cs typeface="Courier New"/>
                <a:sym typeface="Courier New"/>
              </a:rPr>
              <a:t>Deployment</a:t>
            </a:r>
            <a:endParaRPr sz="933" b="1">
              <a:solidFill>
                <a:srgbClr val="CE9178"/>
              </a:solidFill>
              <a:latin typeface="Courier New"/>
              <a:ea typeface="Courier New"/>
              <a:cs typeface="Courier New"/>
              <a:sym typeface="Courier New"/>
            </a:endParaRPr>
          </a:p>
          <a:p>
            <a:pPr>
              <a:lnSpc>
                <a:spcPct val="150000"/>
              </a:lnSpc>
              <a:buClr>
                <a:srgbClr val="000000"/>
              </a:buClr>
              <a:buSzPts val="700"/>
            </a:pPr>
            <a:r>
              <a:rPr lang="en" sz="933" b="1">
                <a:solidFill>
                  <a:srgbClr val="569CD6"/>
                </a:solidFill>
                <a:latin typeface="Courier New"/>
                <a:ea typeface="Courier New"/>
                <a:cs typeface="Courier New"/>
                <a:sym typeface="Courier New"/>
              </a:rPr>
              <a:t>metadata</a:t>
            </a:r>
            <a:r>
              <a:rPr lang="en" sz="933" b="1">
                <a:solidFill>
                  <a:srgbClr val="D4D4D4"/>
                </a:solidFill>
                <a:latin typeface="Courier New"/>
                <a:ea typeface="Courier New"/>
                <a:cs typeface="Courier New"/>
                <a:sym typeface="Courier New"/>
              </a:rPr>
              <a:t>:</a:t>
            </a:r>
            <a:endParaRPr sz="933" b="1">
              <a:solidFill>
                <a:srgbClr val="D4D4D4"/>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name</a:t>
            </a:r>
            <a:r>
              <a:rPr lang="en" sz="933" b="1">
                <a:solidFill>
                  <a:srgbClr val="D4D4D4"/>
                </a:solidFill>
                <a:latin typeface="Courier New"/>
                <a:ea typeface="Courier New"/>
                <a:cs typeface="Courier New"/>
                <a:sym typeface="Courier New"/>
              </a:rPr>
              <a:t>: </a:t>
            </a:r>
            <a:r>
              <a:rPr lang="en" sz="933" b="1">
                <a:solidFill>
                  <a:srgbClr val="CE9178"/>
                </a:solidFill>
                <a:latin typeface="Courier New"/>
                <a:ea typeface="Courier New"/>
                <a:cs typeface="Courier New"/>
                <a:sym typeface="Courier New"/>
              </a:rPr>
              <a:t>nginx-deployment</a:t>
            </a:r>
            <a:endParaRPr sz="933" b="1">
              <a:solidFill>
                <a:srgbClr val="CE9178"/>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labels</a:t>
            </a:r>
            <a:r>
              <a:rPr lang="en" sz="933" b="1">
                <a:solidFill>
                  <a:srgbClr val="D4D4D4"/>
                </a:solidFill>
                <a:latin typeface="Courier New"/>
                <a:ea typeface="Courier New"/>
                <a:cs typeface="Courier New"/>
                <a:sym typeface="Courier New"/>
              </a:rPr>
              <a:t>:</a:t>
            </a:r>
            <a:endParaRPr sz="933" b="1">
              <a:solidFill>
                <a:srgbClr val="D4D4D4"/>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app</a:t>
            </a:r>
            <a:r>
              <a:rPr lang="en" sz="933" b="1">
                <a:solidFill>
                  <a:srgbClr val="D4D4D4"/>
                </a:solidFill>
                <a:latin typeface="Courier New"/>
                <a:ea typeface="Courier New"/>
                <a:cs typeface="Courier New"/>
                <a:sym typeface="Courier New"/>
              </a:rPr>
              <a:t>: </a:t>
            </a:r>
            <a:r>
              <a:rPr lang="en" sz="933" b="1">
                <a:solidFill>
                  <a:srgbClr val="CE9178"/>
                </a:solidFill>
                <a:latin typeface="Courier New"/>
                <a:ea typeface="Courier New"/>
                <a:cs typeface="Courier New"/>
                <a:sym typeface="Courier New"/>
              </a:rPr>
              <a:t>nginx</a:t>
            </a:r>
            <a:endParaRPr sz="933" b="1">
              <a:solidFill>
                <a:srgbClr val="CE9178"/>
              </a:solidFill>
              <a:latin typeface="Courier New"/>
              <a:ea typeface="Courier New"/>
              <a:cs typeface="Courier New"/>
              <a:sym typeface="Courier New"/>
            </a:endParaRPr>
          </a:p>
          <a:p>
            <a:pPr>
              <a:lnSpc>
                <a:spcPct val="150000"/>
              </a:lnSpc>
              <a:buClr>
                <a:srgbClr val="000000"/>
              </a:buClr>
              <a:buSzPts val="700"/>
            </a:pPr>
            <a:r>
              <a:rPr lang="en" sz="933" b="1">
                <a:solidFill>
                  <a:srgbClr val="569CD6"/>
                </a:solidFill>
                <a:latin typeface="Courier New"/>
                <a:ea typeface="Courier New"/>
                <a:cs typeface="Courier New"/>
                <a:sym typeface="Courier New"/>
              </a:rPr>
              <a:t>spec</a:t>
            </a:r>
            <a:r>
              <a:rPr lang="en" sz="933" b="1">
                <a:solidFill>
                  <a:srgbClr val="D4D4D4"/>
                </a:solidFill>
                <a:latin typeface="Courier New"/>
                <a:ea typeface="Courier New"/>
                <a:cs typeface="Courier New"/>
                <a:sym typeface="Courier New"/>
              </a:rPr>
              <a:t>:</a:t>
            </a:r>
            <a:endParaRPr sz="933" b="1">
              <a:solidFill>
                <a:srgbClr val="D4D4D4"/>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replicas</a:t>
            </a:r>
            <a:r>
              <a:rPr lang="en" sz="933" b="1">
                <a:solidFill>
                  <a:srgbClr val="D4D4D4"/>
                </a:solidFill>
                <a:latin typeface="Courier New"/>
                <a:ea typeface="Courier New"/>
                <a:cs typeface="Courier New"/>
                <a:sym typeface="Courier New"/>
              </a:rPr>
              <a:t>: </a:t>
            </a:r>
            <a:r>
              <a:rPr lang="en" sz="933" b="1">
                <a:solidFill>
                  <a:srgbClr val="B5CEA8"/>
                </a:solidFill>
                <a:latin typeface="Courier New"/>
                <a:ea typeface="Courier New"/>
                <a:cs typeface="Courier New"/>
                <a:sym typeface="Courier New"/>
              </a:rPr>
              <a:t>2</a:t>
            </a:r>
            <a:endParaRPr sz="933" b="1">
              <a:solidFill>
                <a:srgbClr val="B5CEA8"/>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selector</a:t>
            </a:r>
            <a:r>
              <a:rPr lang="en" sz="933" b="1">
                <a:solidFill>
                  <a:srgbClr val="D4D4D4"/>
                </a:solidFill>
                <a:latin typeface="Courier New"/>
                <a:ea typeface="Courier New"/>
                <a:cs typeface="Courier New"/>
                <a:sym typeface="Courier New"/>
              </a:rPr>
              <a:t>:</a:t>
            </a:r>
            <a:endParaRPr sz="933" b="1">
              <a:solidFill>
                <a:srgbClr val="D4D4D4"/>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matchLabels</a:t>
            </a:r>
            <a:r>
              <a:rPr lang="en" sz="933" b="1">
                <a:solidFill>
                  <a:srgbClr val="D4D4D4"/>
                </a:solidFill>
                <a:latin typeface="Courier New"/>
                <a:ea typeface="Courier New"/>
                <a:cs typeface="Courier New"/>
                <a:sym typeface="Courier New"/>
              </a:rPr>
              <a:t>:</a:t>
            </a:r>
            <a:endParaRPr sz="933" b="1">
              <a:solidFill>
                <a:srgbClr val="D4D4D4"/>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app</a:t>
            </a:r>
            <a:r>
              <a:rPr lang="en" sz="933" b="1">
                <a:solidFill>
                  <a:srgbClr val="D4D4D4"/>
                </a:solidFill>
                <a:latin typeface="Courier New"/>
                <a:ea typeface="Courier New"/>
                <a:cs typeface="Courier New"/>
                <a:sym typeface="Courier New"/>
              </a:rPr>
              <a:t>: </a:t>
            </a:r>
            <a:r>
              <a:rPr lang="en" sz="933" b="1">
                <a:solidFill>
                  <a:srgbClr val="CE9178"/>
                </a:solidFill>
                <a:latin typeface="Courier New"/>
                <a:ea typeface="Courier New"/>
                <a:cs typeface="Courier New"/>
                <a:sym typeface="Courier New"/>
              </a:rPr>
              <a:t>nginx</a:t>
            </a:r>
            <a:endParaRPr sz="933" b="1">
              <a:solidFill>
                <a:srgbClr val="CE9178"/>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template</a:t>
            </a:r>
            <a:r>
              <a:rPr lang="en" sz="933" b="1">
                <a:solidFill>
                  <a:srgbClr val="D4D4D4"/>
                </a:solidFill>
                <a:latin typeface="Courier New"/>
                <a:ea typeface="Courier New"/>
                <a:cs typeface="Courier New"/>
                <a:sym typeface="Courier New"/>
              </a:rPr>
              <a:t>:</a:t>
            </a:r>
            <a:endParaRPr sz="933" b="1">
              <a:solidFill>
                <a:srgbClr val="D4D4D4"/>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metadata</a:t>
            </a:r>
            <a:r>
              <a:rPr lang="en" sz="933" b="1">
                <a:solidFill>
                  <a:srgbClr val="D4D4D4"/>
                </a:solidFill>
                <a:latin typeface="Courier New"/>
                <a:ea typeface="Courier New"/>
                <a:cs typeface="Courier New"/>
                <a:sym typeface="Courier New"/>
              </a:rPr>
              <a:t>:</a:t>
            </a:r>
            <a:endParaRPr sz="933" b="1">
              <a:solidFill>
                <a:srgbClr val="D4D4D4"/>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labels</a:t>
            </a:r>
            <a:r>
              <a:rPr lang="en" sz="933" b="1">
                <a:solidFill>
                  <a:srgbClr val="D4D4D4"/>
                </a:solidFill>
                <a:latin typeface="Courier New"/>
                <a:ea typeface="Courier New"/>
                <a:cs typeface="Courier New"/>
                <a:sym typeface="Courier New"/>
              </a:rPr>
              <a:t>:</a:t>
            </a:r>
            <a:endParaRPr sz="933" b="1">
              <a:solidFill>
                <a:srgbClr val="D4D4D4"/>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app</a:t>
            </a:r>
            <a:r>
              <a:rPr lang="en" sz="933" b="1">
                <a:solidFill>
                  <a:srgbClr val="D4D4D4"/>
                </a:solidFill>
                <a:latin typeface="Courier New"/>
                <a:ea typeface="Courier New"/>
                <a:cs typeface="Courier New"/>
                <a:sym typeface="Courier New"/>
              </a:rPr>
              <a:t>: </a:t>
            </a:r>
            <a:r>
              <a:rPr lang="en" sz="933" b="1">
                <a:solidFill>
                  <a:srgbClr val="CE9178"/>
                </a:solidFill>
                <a:latin typeface="Courier New"/>
                <a:ea typeface="Courier New"/>
                <a:cs typeface="Courier New"/>
                <a:sym typeface="Courier New"/>
              </a:rPr>
              <a:t>nginx</a:t>
            </a:r>
            <a:endParaRPr sz="933" b="1">
              <a:solidFill>
                <a:srgbClr val="CE9178"/>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spec</a:t>
            </a:r>
            <a:r>
              <a:rPr lang="en" sz="933" b="1">
                <a:solidFill>
                  <a:srgbClr val="D4D4D4"/>
                </a:solidFill>
                <a:latin typeface="Courier New"/>
                <a:ea typeface="Courier New"/>
                <a:cs typeface="Courier New"/>
                <a:sym typeface="Courier New"/>
              </a:rPr>
              <a:t>:</a:t>
            </a:r>
            <a:endParaRPr sz="933" b="1">
              <a:solidFill>
                <a:srgbClr val="D4D4D4"/>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containers</a:t>
            </a:r>
            <a:r>
              <a:rPr lang="en" sz="933" b="1">
                <a:solidFill>
                  <a:srgbClr val="D4D4D4"/>
                </a:solidFill>
                <a:latin typeface="Courier New"/>
                <a:ea typeface="Courier New"/>
                <a:cs typeface="Courier New"/>
                <a:sym typeface="Courier New"/>
              </a:rPr>
              <a:t>:</a:t>
            </a:r>
            <a:endParaRPr sz="933" b="1">
              <a:solidFill>
                <a:srgbClr val="D4D4D4"/>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 </a:t>
            </a:r>
            <a:r>
              <a:rPr lang="en" sz="933" b="1">
                <a:solidFill>
                  <a:srgbClr val="569CD6"/>
                </a:solidFill>
                <a:latin typeface="Courier New"/>
                <a:ea typeface="Courier New"/>
                <a:cs typeface="Courier New"/>
                <a:sym typeface="Courier New"/>
              </a:rPr>
              <a:t>name</a:t>
            </a:r>
            <a:r>
              <a:rPr lang="en" sz="933" b="1">
                <a:solidFill>
                  <a:srgbClr val="D4D4D4"/>
                </a:solidFill>
                <a:latin typeface="Courier New"/>
                <a:ea typeface="Courier New"/>
                <a:cs typeface="Courier New"/>
                <a:sym typeface="Courier New"/>
              </a:rPr>
              <a:t>: </a:t>
            </a:r>
            <a:r>
              <a:rPr lang="en" sz="933" b="1">
                <a:solidFill>
                  <a:srgbClr val="CE9178"/>
                </a:solidFill>
                <a:latin typeface="Courier New"/>
                <a:ea typeface="Courier New"/>
                <a:cs typeface="Courier New"/>
                <a:sym typeface="Courier New"/>
              </a:rPr>
              <a:t>nginx</a:t>
            </a:r>
            <a:endParaRPr sz="933" b="1">
              <a:solidFill>
                <a:srgbClr val="CE9178"/>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image</a:t>
            </a:r>
            <a:r>
              <a:rPr lang="en" sz="933" b="1">
                <a:solidFill>
                  <a:srgbClr val="D4D4D4"/>
                </a:solidFill>
                <a:latin typeface="Courier New"/>
                <a:ea typeface="Courier New"/>
                <a:cs typeface="Courier New"/>
                <a:sym typeface="Courier New"/>
              </a:rPr>
              <a:t>: </a:t>
            </a:r>
            <a:r>
              <a:rPr lang="en" sz="933" b="1">
                <a:solidFill>
                  <a:srgbClr val="CE9178"/>
                </a:solidFill>
                <a:latin typeface="Courier New"/>
                <a:ea typeface="Courier New"/>
                <a:cs typeface="Courier New"/>
                <a:sym typeface="Courier New"/>
              </a:rPr>
              <a:t>nginx:1.7.9</a:t>
            </a:r>
            <a:endParaRPr sz="933" b="1">
              <a:solidFill>
                <a:srgbClr val="CE9178"/>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a:t>
            </a:r>
            <a:r>
              <a:rPr lang="en" sz="933" b="1">
                <a:solidFill>
                  <a:srgbClr val="569CD6"/>
                </a:solidFill>
                <a:latin typeface="Courier New"/>
                <a:ea typeface="Courier New"/>
                <a:cs typeface="Courier New"/>
                <a:sym typeface="Courier New"/>
              </a:rPr>
              <a:t>ports</a:t>
            </a:r>
            <a:r>
              <a:rPr lang="en" sz="933" b="1">
                <a:solidFill>
                  <a:srgbClr val="D4D4D4"/>
                </a:solidFill>
                <a:latin typeface="Courier New"/>
                <a:ea typeface="Courier New"/>
                <a:cs typeface="Courier New"/>
                <a:sym typeface="Courier New"/>
              </a:rPr>
              <a:t>:</a:t>
            </a:r>
            <a:endParaRPr sz="933" b="1">
              <a:solidFill>
                <a:srgbClr val="D4D4D4"/>
              </a:solidFill>
              <a:latin typeface="Courier New"/>
              <a:ea typeface="Courier New"/>
              <a:cs typeface="Courier New"/>
              <a:sym typeface="Courier New"/>
            </a:endParaRPr>
          </a:p>
          <a:p>
            <a:pPr>
              <a:lnSpc>
                <a:spcPct val="150000"/>
              </a:lnSpc>
              <a:buClr>
                <a:srgbClr val="000000"/>
              </a:buClr>
              <a:buSzPts val="700"/>
            </a:pPr>
            <a:r>
              <a:rPr lang="en" sz="933" b="1">
                <a:solidFill>
                  <a:srgbClr val="D4D4D4"/>
                </a:solidFill>
                <a:latin typeface="Courier New"/>
                <a:ea typeface="Courier New"/>
                <a:cs typeface="Courier New"/>
                <a:sym typeface="Courier New"/>
              </a:rPr>
              <a:t>       - </a:t>
            </a:r>
            <a:r>
              <a:rPr lang="en" sz="933" b="1">
                <a:solidFill>
                  <a:srgbClr val="569CD6"/>
                </a:solidFill>
                <a:latin typeface="Courier New"/>
                <a:ea typeface="Courier New"/>
                <a:cs typeface="Courier New"/>
                <a:sym typeface="Courier New"/>
              </a:rPr>
              <a:t>containerPort</a:t>
            </a:r>
            <a:r>
              <a:rPr lang="en" sz="933" b="1">
                <a:solidFill>
                  <a:srgbClr val="D4D4D4"/>
                </a:solidFill>
                <a:latin typeface="Courier New"/>
                <a:ea typeface="Courier New"/>
                <a:cs typeface="Courier New"/>
                <a:sym typeface="Courier New"/>
              </a:rPr>
              <a:t>: </a:t>
            </a:r>
            <a:r>
              <a:rPr lang="en" sz="933" b="1">
                <a:solidFill>
                  <a:srgbClr val="B5CEA8"/>
                </a:solidFill>
                <a:latin typeface="Courier New"/>
                <a:ea typeface="Courier New"/>
                <a:cs typeface="Courier New"/>
                <a:sym typeface="Courier New"/>
              </a:rPr>
              <a:t>80</a:t>
            </a:r>
            <a:endParaRPr sz="933" b="1">
              <a:solidFill>
                <a:srgbClr val="B5CEA8"/>
              </a:solidFill>
              <a:latin typeface="Courier New"/>
              <a:ea typeface="Courier New"/>
              <a:cs typeface="Courier New"/>
              <a:sym typeface="Courier New"/>
            </a:endParaRPr>
          </a:p>
          <a:p>
            <a:pPr marL="186262" marR="186262">
              <a:lnSpc>
                <a:spcPct val="115000"/>
              </a:lnSpc>
              <a:buClr>
                <a:srgbClr val="000000"/>
              </a:buClr>
              <a:buSzPts val="800"/>
            </a:pPr>
            <a:endParaRPr sz="1067" b="1">
              <a:solidFill>
                <a:srgbClr val="303030"/>
              </a:solidFill>
              <a:highlight>
                <a:srgbClr val="F7F7F7"/>
              </a:highlight>
              <a:latin typeface="Roboto Mono"/>
              <a:ea typeface="Roboto Mono"/>
              <a:cs typeface="Roboto Mono"/>
              <a:sym typeface="Roboto Mono"/>
            </a:endParaRPr>
          </a:p>
        </p:txBody>
      </p:sp>
      <p:sp>
        <p:nvSpPr>
          <p:cNvPr id="464" name="Google Shape;464;p57"/>
          <p:cNvSpPr/>
          <p:nvPr/>
        </p:nvSpPr>
        <p:spPr>
          <a:xfrm>
            <a:off x="5113033" y="2742967"/>
            <a:ext cx="2166400" cy="639200"/>
          </a:xfrm>
          <a:prstGeom prst="rect">
            <a:avLst/>
          </a:prstGeom>
          <a:solidFill>
            <a:srgbClr val="A2B7F4"/>
          </a:solidFill>
          <a:ln w="28575" cap="flat" cmpd="sng">
            <a:solidFill>
              <a:srgbClr val="4D72C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b="1">
                <a:solidFill>
                  <a:srgbClr val="FFFFFF"/>
                </a:solidFill>
                <a:latin typeface="Arial"/>
                <a:ea typeface="Arial"/>
                <a:cs typeface="Arial"/>
                <a:sym typeface="Arial"/>
              </a:rPr>
              <a:t>Deployment</a:t>
            </a:r>
            <a:endParaRPr sz="1867" b="1">
              <a:solidFill>
                <a:srgbClr val="FFFFFF"/>
              </a:solidFill>
              <a:latin typeface="Arial"/>
              <a:ea typeface="Arial"/>
              <a:cs typeface="Arial"/>
              <a:sym typeface="Arial"/>
            </a:endParaRPr>
          </a:p>
        </p:txBody>
      </p:sp>
      <p:sp>
        <p:nvSpPr>
          <p:cNvPr id="465" name="Google Shape;465;p57"/>
          <p:cNvSpPr/>
          <p:nvPr/>
        </p:nvSpPr>
        <p:spPr>
          <a:xfrm>
            <a:off x="4723367" y="3932200"/>
            <a:ext cx="1218400" cy="527600"/>
          </a:xfrm>
          <a:prstGeom prst="roundRect">
            <a:avLst>
              <a:gd name="adj" fmla="val 16667"/>
            </a:avLst>
          </a:prstGeom>
          <a:solidFill>
            <a:srgbClr val="E0E7FB"/>
          </a:solidFill>
          <a:ln w="28575" cap="flat" cmpd="sng">
            <a:solidFill>
              <a:srgbClr val="4D72C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000"/>
            </a:pPr>
            <a:r>
              <a:rPr lang="en" sz="1333">
                <a:solidFill>
                  <a:srgbClr val="000000"/>
                </a:solidFill>
                <a:latin typeface="Arial"/>
                <a:ea typeface="Arial"/>
                <a:cs typeface="Arial"/>
                <a:sym typeface="Arial"/>
              </a:rPr>
              <a:t>Replicaset1</a:t>
            </a:r>
            <a:endParaRPr sz="1333">
              <a:solidFill>
                <a:srgbClr val="000000"/>
              </a:solidFill>
              <a:latin typeface="Arial"/>
              <a:ea typeface="Arial"/>
              <a:cs typeface="Arial"/>
              <a:sym typeface="Arial"/>
            </a:endParaRPr>
          </a:p>
        </p:txBody>
      </p:sp>
      <p:sp>
        <p:nvSpPr>
          <p:cNvPr id="466" name="Google Shape;466;p57"/>
          <p:cNvSpPr/>
          <p:nvPr/>
        </p:nvSpPr>
        <p:spPr>
          <a:xfrm>
            <a:off x="4464600" y="5009833"/>
            <a:ext cx="771600" cy="706400"/>
          </a:xfrm>
          <a:prstGeom prst="hexagon">
            <a:avLst>
              <a:gd name="adj" fmla="val 25000"/>
              <a:gd name="vf" fmla="val 115470"/>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900"/>
            </a:pPr>
            <a:r>
              <a:rPr lang="en" sz="1200">
                <a:solidFill>
                  <a:srgbClr val="000000"/>
                </a:solidFill>
                <a:latin typeface="Arial"/>
                <a:ea typeface="Arial"/>
                <a:cs typeface="Arial"/>
                <a:sym typeface="Arial"/>
              </a:rPr>
              <a:t>Pod1</a:t>
            </a:r>
            <a:endParaRPr sz="1200">
              <a:solidFill>
                <a:srgbClr val="000000"/>
              </a:solidFill>
              <a:latin typeface="Arial"/>
              <a:ea typeface="Arial"/>
              <a:cs typeface="Arial"/>
              <a:sym typeface="Arial"/>
            </a:endParaRPr>
          </a:p>
        </p:txBody>
      </p:sp>
      <p:cxnSp>
        <p:nvCxnSpPr>
          <p:cNvPr id="467" name="Google Shape;467;p57"/>
          <p:cNvCxnSpPr>
            <a:stCxn id="465" idx="2"/>
            <a:endCxn id="465" idx="2"/>
          </p:cNvCxnSpPr>
          <p:nvPr/>
        </p:nvCxnSpPr>
        <p:spPr>
          <a:xfrm>
            <a:off x="5332567" y="4459800"/>
            <a:ext cx="0" cy="0"/>
          </a:xfrm>
          <a:prstGeom prst="straightConnector1">
            <a:avLst/>
          </a:prstGeom>
          <a:noFill/>
          <a:ln w="9525" cap="flat" cmpd="sng">
            <a:solidFill>
              <a:schemeClr val="dk2"/>
            </a:solidFill>
            <a:prstDash val="solid"/>
            <a:round/>
            <a:headEnd type="none" w="sm" len="sm"/>
            <a:tailEnd type="none" w="sm" len="sm"/>
          </a:ln>
        </p:spPr>
      </p:cxnSp>
      <p:cxnSp>
        <p:nvCxnSpPr>
          <p:cNvPr id="468" name="Google Shape;468;p57"/>
          <p:cNvCxnSpPr>
            <a:stCxn id="465" idx="2"/>
            <a:endCxn id="465" idx="2"/>
          </p:cNvCxnSpPr>
          <p:nvPr/>
        </p:nvCxnSpPr>
        <p:spPr>
          <a:xfrm>
            <a:off x="5332567" y="4459800"/>
            <a:ext cx="0" cy="0"/>
          </a:xfrm>
          <a:prstGeom prst="straightConnector1">
            <a:avLst/>
          </a:prstGeom>
          <a:noFill/>
          <a:ln w="9525" cap="flat" cmpd="sng">
            <a:solidFill>
              <a:schemeClr val="dk2"/>
            </a:solidFill>
            <a:prstDash val="solid"/>
            <a:round/>
            <a:headEnd type="none" w="sm" len="sm"/>
            <a:tailEnd type="none" w="sm" len="sm"/>
          </a:ln>
        </p:spPr>
      </p:cxnSp>
      <p:cxnSp>
        <p:nvCxnSpPr>
          <p:cNvPr id="469" name="Google Shape;469;p57"/>
          <p:cNvCxnSpPr>
            <a:stCxn id="465" idx="2"/>
            <a:endCxn id="465" idx="2"/>
          </p:cNvCxnSpPr>
          <p:nvPr/>
        </p:nvCxnSpPr>
        <p:spPr>
          <a:xfrm>
            <a:off x="5332567" y="4459800"/>
            <a:ext cx="0" cy="0"/>
          </a:xfrm>
          <a:prstGeom prst="straightConnector1">
            <a:avLst/>
          </a:prstGeom>
          <a:noFill/>
          <a:ln w="9525" cap="flat" cmpd="sng">
            <a:solidFill>
              <a:schemeClr val="dk2"/>
            </a:solidFill>
            <a:prstDash val="solid"/>
            <a:round/>
            <a:headEnd type="none" w="sm" len="sm"/>
            <a:tailEnd type="none" w="sm" len="sm"/>
          </a:ln>
        </p:spPr>
      </p:cxnSp>
      <p:cxnSp>
        <p:nvCxnSpPr>
          <p:cNvPr id="470" name="Google Shape;470;p57"/>
          <p:cNvCxnSpPr>
            <a:stCxn id="465" idx="2"/>
            <a:endCxn id="465" idx="2"/>
          </p:cNvCxnSpPr>
          <p:nvPr/>
        </p:nvCxnSpPr>
        <p:spPr>
          <a:xfrm>
            <a:off x="5332567" y="4459800"/>
            <a:ext cx="0" cy="0"/>
          </a:xfrm>
          <a:prstGeom prst="straightConnector1">
            <a:avLst/>
          </a:prstGeom>
          <a:noFill/>
          <a:ln w="9525" cap="flat" cmpd="sng">
            <a:solidFill>
              <a:schemeClr val="dk2"/>
            </a:solidFill>
            <a:prstDash val="solid"/>
            <a:round/>
            <a:headEnd type="none" w="sm" len="sm"/>
            <a:tailEnd type="none" w="sm" len="sm"/>
          </a:ln>
        </p:spPr>
      </p:cxnSp>
      <p:cxnSp>
        <p:nvCxnSpPr>
          <p:cNvPr id="471" name="Google Shape;471;p57"/>
          <p:cNvCxnSpPr>
            <a:stCxn id="465" idx="2"/>
            <a:endCxn id="465" idx="2"/>
          </p:cNvCxnSpPr>
          <p:nvPr/>
        </p:nvCxnSpPr>
        <p:spPr>
          <a:xfrm>
            <a:off x="5332567" y="4459800"/>
            <a:ext cx="0" cy="0"/>
          </a:xfrm>
          <a:prstGeom prst="straightConnector1">
            <a:avLst/>
          </a:prstGeom>
          <a:noFill/>
          <a:ln w="9525" cap="flat" cmpd="sng">
            <a:solidFill>
              <a:schemeClr val="dk2"/>
            </a:solidFill>
            <a:prstDash val="solid"/>
            <a:round/>
            <a:headEnd type="none" w="sm" len="sm"/>
            <a:tailEnd type="none" w="sm" len="sm"/>
          </a:ln>
        </p:spPr>
      </p:cxnSp>
      <p:sp>
        <p:nvSpPr>
          <p:cNvPr id="472" name="Google Shape;472;p57"/>
          <p:cNvSpPr/>
          <p:nvPr/>
        </p:nvSpPr>
        <p:spPr>
          <a:xfrm>
            <a:off x="5370733" y="5009833"/>
            <a:ext cx="771600" cy="706400"/>
          </a:xfrm>
          <a:prstGeom prst="hexagon">
            <a:avLst>
              <a:gd name="adj" fmla="val 25000"/>
              <a:gd name="vf" fmla="val 115470"/>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900"/>
            </a:pPr>
            <a:r>
              <a:rPr lang="en" sz="1200">
                <a:solidFill>
                  <a:srgbClr val="000000"/>
                </a:solidFill>
                <a:latin typeface="Arial"/>
                <a:ea typeface="Arial"/>
                <a:cs typeface="Arial"/>
                <a:sym typeface="Arial"/>
              </a:rPr>
              <a:t>Pod1</a:t>
            </a:r>
            <a:endParaRPr sz="1200">
              <a:solidFill>
                <a:srgbClr val="000000"/>
              </a:solidFill>
              <a:latin typeface="Arial"/>
              <a:ea typeface="Arial"/>
              <a:cs typeface="Arial"/>
              <a:sym typeface="Arial"/>
            </a:endParaRPr>
          </a:p>
        </p:txBody>
      </p:sp>
      <p:grpSp>
        <p:nvGrpSpPr>
          <p:cNvPr id="473" name="Google Shape;473;p57"/>
          <p:cNvGrpSpPr/>
          <p:nvPr/>
        </p:nvGrpSpPr>
        <p:grpSpPr>
          <a:xfrm>
            <a:off x="4828100" y="4449568"/>
            <a:ext cx="979600" cy="538233"/>
            <a:chOff x="3087675" y="2879975"/>
            <a:chExt cx="734700" cy="403675"/>
          </a:xfrm>
        </p:grpSpPr>
        <p:cxnSp>
          <p:nvCxnSpPr>
            <p:cNvPr id="474" name="Google Shape;474;p57"/>
            <p:cNvCxnSpPr/>
            <p:nvPr/>
          </p:nvCxnSpPr>
          <p:spPr>
            <a:xfrm>
              <a:off x="3443149" y="2879975"/>
              <a:ext cx="0" cy="221400"/>
            </a:xfrm>
            <a:prstGeom prst="straightConnector1">
              <a:avLst/>
            </a:prstGeom>
            <a:noFill/>
            <a:ln w="28575" cap="flat" cmpd="sng">
              <a:solidFill>
                <a:schemeClr val="dk2"/>
              </a:solidFill>
              <a:prstDash val="solid"/>
              <a:round/>
              <a:headEnd type="none" w="sm" len="sm"/>
              <a:tailEnd type="none" w="sm" len="sm"/>
            </a:ln>
          </p:spPr>
        </p:cxnSp>
        <p:cxnSp>
          <p:nvCxnSpPr>
            <p:cNvPr id="475" name="Google Shape;475;p57"/>
            <p:cNvCxnSpPr/>
            <p:nvPr/>
          </p:nvCxnSpPr>
          <p:spPr>
            <a:xfrm rot="10800000">
              <a:off x="3104400" y="3095550"/>
              <a:ext cx="0" cy="188100"/>
            </a:xfrm>
            <a:prstGeom prst="straightConnector1">
              <a:avLst/>
            </a:prstGeom>
            <a:noFill/>
            <a:ln w="28575" cap="flat" cmpd="sng">
              <a:solidFill>
                <a:schemeClr val="dk2"/>
              </a:solidFill>
              <a:prstDash val="solid"/>
              <a:round/>
              <a:headEnd type="none" w="sm" len="sm"/>
              <a:tailEnd type="none" w="sm" len="sm"/>
            </a:ln>
          </p:spPr>
        </p:cxnSp>
        <p:cxnSp>
          <p:nvCxnSpPr>
            <p:cNvPr id="476" name="Google Shape;476;p57"/>
            <p:cNvCxnSpPr/>
            <p:nvPr/>
          </p:nvCxnSpPr>
          <p:spPr>
            <a:xfrm>
              <a:off x="3087675" y="3097450"/>
              <a:ext cx="734700" cy="0"/>
            </a:xfrm>
            <a:prstGeom prst="straightConnector1">
              <a:avLst/>
            </a:prstGeom>
            <a:noFill/>
            <a:ln w="28575" cap="flat" cmpd="sng">
              <a:solidFill>
                <a:schemeClr val="dk2"/>
              </a:solidFill>
              <a:prstDash val="solid"/>
              <a:round/>
              <a:headEnd type="none" w="sm" len="sm"/>
              <a:tailEnd type="none" w="sm" len="sm"/>
            </a:ln>
          </p:spPr>
        </p:cxnSp>
        <p:cxnSp>
          <p:nvCxnSpPr>
            <p:cNvPr id="477" name="Google Shape;477;p57"/>
            <p:cNvCxnSpPr/>
            <p:nvPr/>
          </p:nvCxnSpPr>
          <p:spPr>
            <a:xfrm rot="10800000">
              <a:off x="3806775" y="3095550"/>
              <a:ext cx="0" cy="188100"/>
            </a:xfrm>
            <a:prstGeom prst="straightConnector1">
              <a:avLst/>
            </a:prstGeom>
            <a:noFill/>
            <a:ln w="28575" cap="flat" cmpd="sng">
              <a:solidFill>
                <a:schemeClr val="dk2"/>
              </a:solidFill>
              <a:prstDash val="solid"/>
              <a:round/>
              <a:headEnd type="none" w="sm" len="sm"/>
              <a:tailEnd type="none" w="sm" len="sm"/>
            </a:ln>
          </p:spPr>
        </p:cxnSp>
      </p:grpSp>
      <p:cxnSp>
        <p:nvCxnSpPr>
          <p:cNvPr id="478" name="Google Shape;478;p57"/>
          <p:cNvCxnSpPr/>
          <p:nvPr/>
        </p:nvCxnSpPr>
        <p:spPr>
          <a:xfrm rot="10800000">
            <a:off x="5317899" y="3666400"/>
            <a:ext cx="0" cy="250800"/>
          </a:xfrm>
          <a:prstGeom prst="straightConnector1">
            <a:avLst/>
          </a:prstGeom>
          <a:noFill/>
          <a:ln w="28575" cap="flat" cmpd="sng">
            <a:solidFill>
              <a:schemeClr val="dk2"/>
            </a:solidFill>
            <a:prstDash val="solid"/>
            <a:round/>
            <a:headEnd type="none" w="sm" len="sm"/>
            <a:tailEnd type="none" w="sm" len="sm"/>
          </a:ln>
        </p:spPr>
      </p:cxnSp>
      <p:cxnSp>
        <p:nvCxnSpPr>
          <p:cNvPr id="479" name="Google Shape;479;p57"/>
          <p:cNvCxnSpPr/>
          <p:nvPr/>
        </p:nvCxnSpPr>
        <p:spPr>
          <a:xfrm>
            <a:off x="5308967" y="3672133"/>
            <a:ext cx="900800" cy="0"/>
          </a:xfrm>
          <a:prstGeom prst="straightConnector1">
            <a:avLst/>
          </a:prstGeom>
          <a:noFill/>
          <a:ln w="28575" cap="flat" cmpd="sng">
            <a:solidFill>
              <a:schemeClr val="dk2"/>
            </a:solidFill>
            <a:prstDash val="solid"/>
            <a:round/>
            <a:headEnd type="none" w="sm" len="sm"/>
            <a:tailEnd type="none" w="sm" len="sm"/>
          </a:ln>
        </p:spPr>
      </p:cxnSp>
      <p:sp>
        <p:nvSpPr>
          <p:cNvPr id="480" name="Google Shape;480;p57"/>
          <p:cNvSpPr/>
          <p:nvPr/>
        </p:nvSpPr>
        <p:spPr>
          <a:xfrm>
            <a:off x="4436267" y="3618700"/>
            <a:ext cx="1736800" cy="2262000"/>
          </a:xfrm>
          <a:prstGeom prst="rect">
            <a:avLst/>
          </a:prstGeom>
          <a:solidFill>
            <a:srgbClr val="FFFFFF">
              <a:alpha val="72940"/>
            </a:srgbClr>
          </a:solidFill>
          <a:ln>
            <a:noFill/>
          </a:ln>
        </p:spPr>
        <p:txBody>
          <a:bodyPr spcFirstLastPara="1" wrap="square" lIns="121900" tIns="121900" rIns="121900" bIns="121900" anchor="ctr" anchorCtr="0">
            <a:noAutofit/>
          </a:bodyPr>
          <a:lstStyle/>
          <a:p>
            <a:pPr>
              <a:buClr>
                <a:srgbClr val="000000"/>
              </a:buClr>
              <a:buSzPts val="1400"/>
            </a:pPr>
            <a:r>
              <a:rPr lang="en" sz="1867">
                <a:solidFill>
                  <a:srgbClr val="000000"/>
                </a:solidFill>
                <a:latin typeface="Arial"/>
                <a:ea typeface="Arial"/>
                <a:cs typeface="Arial"/>
                <a:sym typeface="Arial"/>
              </a:rPr>
              <a:t> </a:t>
            </a:r>
            <a:endParaRPr sz="1867">
              <a:solidFill>
                <a:srgbClr val="000000"/>
              </a:solidFill>
              <a:latin typeface="Arial"/>
              <a:ea typeface="Arial"/>
              <a:cs typeface="Arial"/>
              <a:sym typeface="Arial"/>
            </a:endParaRPr>
          </a:p>
        </p:txBody>
      </p:sp>
      <p:grpSp>
        <p:nvGrpSpPr>
          <p:cNvPr id="481" name="Google Shape;481;p57"/>
          <p:cNvGrpSpPr/>
          <p:nvPr/>
        </p:nvGrpSpPr>
        <p:grpSpPr>
          <a:xfrm>
            <a:off x="6191368" y="3666385"/>
            <a:ext cx="1763233" cy="2049849"/>
            <a:chOff x="4643525" y="2292588"/>
            <a:chExt cx="1322425" cy="1537387"/>
          </a:xfrm>
        </p:grpSpPr>
        <p:sp>
          <p:nvSpPr>
            <p:cNvPr id="482" name="Google Shape;482;p57"/>
            <p:cNvSpPr/>
            <p:nvPr/>
          </p:nvSpPr>
          <p:spPr>
            <a:xfrm>
              <a:off x="4899550" y="2491950"/>
              <a:ext cx="913800" cy="395700"/>
            </a:xfrm>
            <a:prstGeom prst="roundRect">
              <a:avLst>
                <a:gd name="adj" fmla="val 16667"/>
              </a:avLst>
            </a:prstGeom>
            <a:solidFill>
              <a:srgbClr val="E0E7FB"/>
            </a:solidFill>
            <a:ln w="28575" cap="flat" cmpd="sng">
              <a:solidFill>
                <a:srgbClr val="4D72C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000"/>
              </a:pPr>
              <a:r>
                <a:rPr lang="en" sz="1333">
                  <a:solidFill>
                    <a:srgbClr val="000000"/>
                  </a:solidFill>
                  <a:latin typeface="Arial"/>
                  <a:ea typeface="Arial"/>
                  <a:cs typeface="Arial"/>
                  <a:sym typeface="Arial"/>
                </a:rPr>
                <a:t>Replicaset2</a:t>
              </a:r>
              <a:endParaRPr sz="1333">
                <a:solidFill>
                  <a:srgbClr val="000000"/>
                </a:solidFill>
                <a:latin typeface="Arial"/>
                <a:ea typeface="Arial"/>
                <a:cs typeface="Arial"/>
                <a:sym typeface="Arial"/>
              </a:endParaRPr>
            </a:p>
          </p:txBody>
        </p:sp>
        <p:sp>
          <p:nvSpPr>
            <p:cNvPr id="483" name="Google Shape;483;p57"/>
            <p:cNvSpPr/>
            <p:nvPr/>
          </p:nvSpPr>
          <p:spPr>
            <a:xfrm>
              <a:off x="4707650" y="3300175"/>
              <a:ext cx="578700" cy="529800"/>
            </a:xfrm>
            <a:prstGeom prst="hexagon">
              <a:avLst>
                <a:gd name="adj" fmla="val 25000"/>
                <a:gd name="vf" fmla="val 115470"/>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900"/>
              </a:pPr>
              <a:r>
                <a:rPr lang="en" sz="1200">
                  <a:solidFill>
                    <a:srgbClr val="000000"/>
                  </a:solidFill>
                  <a:latin typeface="Arial"/>
                  <a:ea typeface="Arial"/>
                  <a:cs typeface="Arial"/>
                  <a:sym typeface="Arial"/>
                </a:rPr>
                <a:t>Pod 2</a:t>
              </a:r>
              <a:endParaRPr sz="1200">
                <a:solidFill>
                  <a:srgbClr val="000000"/>
                </a:solidFill>
                <a:latin typeface="Arial"/>
                <a:ea typeface="Arial"/>
                <a:cs typeface="Arial"/>
                <a:sym typeface="Arial"/>
              </a:endParaRPr>
            </a:p>
          </p:txBody>
        </p:sp>
        <p:sp>
          <p:nvSpPr>
            <p:cNvPr id="484" name="Google Shape;484;p57"/>
            <p:cNvSpPr/>
            <p:nvPr/>
          </p:nvSpPr>
          <p:spPr>
            <a:xfrm>
              <a:off x="5387250" y="3300175"/>
              <a:ext cx="578700" cy="529800"/>
            </a:xfrm>
            <a:prstGeom prst="hexagon">
              <a:avLst>
                <a:gd name="adj" fmla="val 25000"/>
                <a:gd name="vf" fmla="val 115470"/>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900"/>
              </a:pPr>
              <a:r>
                <a:rPr lang="en" sz="1200">
                  <a:solidFill>
                    <a:srgbClr val="000000"/>
                  </a:solidFill>
                  <a:latin typeface="Arial"/>
                  <a:ea typeface="Arial"/>
                  <a:cs typeface="Arial"/>
                  <a:sym typeface="Arial"/>
                </a:rPr>
                <a:t>Pod 2</a:t>
              </a:r>
              <a:endParaRPr sz="1200">
                <a:solidFill>
                  <a:srgbClr val="000000"/>
                </a:solidFill>
                <a:latin typeface="Arial"/>
                <a:ea typeface="Arial"/>
                <a:cs typeface="Arial"/>
                <a:sym typeface="Arial"/>
              </a:endParaRPr>
            </a:p>
          </p:txBody>
        </p:sp>
        <p:grpSp>
          <p:nvGrpSpPr>
            <p:cNvPr id="485" name="Google Shape;485;p57"/>
            <p:cNvGrpSpPr/>
            <p:nvPr/>
          </p:nvGrpSpPr>
          <p:grpSpPr>
            <a:xfrm>
              <a:off x="4966100" y="2879975"/>
              <a:ext cx="734700" cy="403675"/>
              <a:chOff x="3087675" y="2879975"/>
              <a:chExt cx="734700" cy="403675"/>
            </a:xfrm>
          </p:grpSpPr>
          <p:cxnSp>
            <p:nvCxnSpPr>
              <p:cNvPr id="486" name="Google Shape;486;p57"/>
              <p:cNvCxnSpPr/>
              <p:nvPr/>
            </p:nvCxnSpPr>
            <p:spPr>
              <a:xfrm>
                <a:off x="3443149" y="2879975"/>
                <a:ext cx="0" cy="221400"/>
              </a:xfrm>
              <a:prstGeom prst="straightConnector1">
                <a:avLst/>
              </a:prstGeom>
              <a:noFill/>
              <a:ln w="28575" cap="flat" cmpd="sng">
                <a:solidFill>
                  <a:schemeClr val="dk2"/>
                </a:solidFill>
                <a:prstDash val="solid"/>
                <a:round/>
                <a:headEnd type="none" w="sm" len="sm"/>
                <a:tailEnd type="none" w="sm" len="sm"/>
              </a:ln>
            </p:spPr>
          </p:cxnSp>
          <p:cxnSp>
            <p:nvCxnSpPr>
              <p:cNvPr id="487" name="Google Shape;487;p57"/>
              <p:cNvCxnSpPr/>
              <p:nvPr/>
            </p:nvCxnSpPr>
            <p:spPr>
              <a:xfrm rot="10800000">
                <a:off x="3104400" y="3095550"/>
                <a:ext cx="0" cy="188100"/>
              </a:xfrm>
              <a:prstGeom prst="straightConnector1">
                <a:avLst/>
              </a:prstGeom>
              <a:noFill/>
              <a:ln w="28575" cap="flat" cmpd="sng">
                <a:solidFill>
                  <a:schemeClr val="dk2"/>
                </a:solidFill>
                <a:prstDash val="solid"/>
                <a:round/>
                <a:headEnd type="none" w="sm" len="sm"/>
                <a:tailEnd type="none" w="sm" len="sm"/>
              </a:ln>
            </p:spPr>
          </p:cxnSp>
          <p:cxnSp>
            <p:nvCxnSpPr>
              <p:cNvPr id="488" name="Google Shape;488;p57"/>
              <p:cNvCxnSpPr/>
              <p:nvPr/>
            </p:nvCxnSpPr>
            <p:spPr>
              <a:xfrm>
                <a:off x="3087675" y="3097450"/>
                <a:ext cx="734700" cy="0"/>
              </a:xfrm>
              <a:prstGeom prst="straightConnector1">
                <a:avLst/>
              </a:prstGeom>
              <a:noFill/>
              <a:ln w="28575" cap="flat" cmpd="sng">
                <a:solidFill>
                  <a:schemeClr val="dk2"/>
                </a:solidFill>
                <a:prstDash val="solid"/>
                <a:round/>
                <a:headEnd type="none" w="sm" len="sm"/>
                <a:tailEnd type="none" w="sm" len="sm"/>
              </a:ln>
            </p:spPr>
          </p:cxnSp>
          <p:cxnSp>
            <p:nvCxnSpPr>
              <p:cNvPr id="489" name="Google Shape;489;p57"/>
              <p:cNvCxnSpPr/>
              <p:nvPr/>
            </p:nvCxnSpPr>
            <p:spPr>
              <a:xfrm rot="10800000">
                <a:off x="3806775" y="3095550"/>
                <a:ext cx="0" cy="188100"/>
              </a:xfrm>
              <a:prstGeom prst="straightConnector1">
                <a:avLst/>
              </a:prstGeom>
              <a:noFill/>
              <a:ln w="28575" cap="flat" cmpd="sng">
                <a:solidFill>
                  <a:schemeClr val="dk2"/>
                </a:solidFill>
                <a:prstDash val="solid"/>
                <a:round/>
                <a:headEnd type="none" w="sm" len="sm"/>
                <a:tailEnd type="none" w="sm" len="sm"/>
              </a:ln>
            </p:spPr>
          </p:cxnSp>
        </p:grpSp>
        <p:cxnSp>
          <p:nvCxnSpPr>
            <p:cNvPr id="490" name="Google Shape;490;p57"/>
            <p:cNvCxnSpPr/>
            <p:nvPr/>
          </p:nvCxnSpPr>
          <p:spPr>
            <a:xfrm rot="10800000">
              <a:off x="5333443" y="2292588"/>
              <a:ext cx="0" cy="188100"/>
            </a:xfrm>
            <a:prstGeom prst="straightConnector1">
              <a:avLst/>
            </a:prstGeom>
            <a:noFill/>
            <a:ln w="28575" cap="flat" cmpd="sng">
              <a:solidFill>
                <a:schemeClr val="dk2"/>
              </a:solidFill>
              <a:prstDash val="solid"/>
              <a:round/>
              <a:headEnd type="none" w="sm" len="sm"/>
              <a:tailEnd type="none" w="sm" len="sm"/>
            </a:ln>
          </p:spPr>
        </p:cxnSp>
        <p:cxnSp>
          <p:nvCxnSpPr>
            <p:cNvPr id="491" name="Google Shape;491;p57"/>
            <p:cNvCxnSpPr/>
            <p:nvPr/>
          </p:nvCxnSpPr>
          <p:spPr>
            <a:xfrm>
              <a:off x="4643525" y="2296900"/>
              <a:ext cx="705300" cy="0"/>
            </a:xfrm>
            <a:prstGeom prst="straightConnector1">
              <a:avLst/>
            </a:prstGeom>
            <a:noFill/>
            <a:ln w="28575" cap="flat" cmpd="sng">
              <a:solidFill>
                <a:schemeClr val="dk2"/>
              </a:solidFill>
              <a:prstDash val="solid"/>
              <a:round/>
              <a:headEnd type="none" w="sm" len="sm"/>
              <a:tailEnd type="none" w="sm" len="sm"/>
            </a:ln>
          </p:spPr>
        </p:cxnSp>
      </p:grpSp>
      <p:cxnSp>
        <p:nvCxnSpPr>
          <p:cNvPr id="492" name="Google Shape;492;p57"/>
          <p:cNvCxnSpPr/>
          <p:nvPr/>
        </p:nvCxnSpPr>
        <p:spPr>
          <a:xfrm>
            <a:off x="6191361" y="3382167"/>
            <a:ext cx="0" cy="295200"/>
          </a:xfrm>
          <a:prstGeom prst="straightConnector1">
            <a:avLst/>
          </a:prstGeom>
          <a:noFill/>
          <a:ln w="2857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215180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8"/>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Statefulset</a:t>
            </a:r>
            <a:endParaRPr sz="4800"/>
          </a:p>
        </p:txBody>
      </p:sp>
      <p:sp>
        <p:nvSpPr>
          <p:cNvPr id="498" name="Google Shape;498;p58"/>
          <p:cNvSpPr txBox="1">
            <a:spLocks noGrp="1"/>
          </p:cNvSpPr>
          <p:nvPr>
            <p:ph type="body" idx="1"/>
          </p:nvPr>
        </p:nvSpPr>
        <p:spPr>
          <a:xfrm>
            <a:off x="415600" y="1435033"/>
            <a:ext cx="11360800" cy="4456000"/>
          </a:xfrm>
          <a:prstGeom prst="rect">
            <a:avLst/>
          </a:prstGeom>
          <a:noFill/>
          <a:ln>
            <a:noFill/>
          </a:ln>
        </p:spPr>
        <p:txBody>
          <a:bodyPr spcFirstLastPara="1" vert="horz" wrap="square" lIns="121900" tIns="121900" rIns="121900" bIns="121900" rtlCol="0" anchor="t" anchorCtr="0">
            <a:noAutofit/>
          </a:bodyPr>
          <a:lstStyle/>
          <a:p>
            <a:pPr marL="0" indent="0">
              <a:lnSpc>
                <a:spcPct val="115000"/>
              </a:lnSpc>
              <a:spcBef>
                <a:spcPts val="0"/>
              </a:spcBef>
              <a:buNone/>
            </a:pPr>
            <a:endParaRPr>
              <a:solidFill>
                <a:schemeClr val="dk1"/>
              </a:solidFill>
              <a:latin typeface="Roboto"/>
              <a:ea typeface="Roboto"/>
              <a:cs typeface="Roboto"/>
              <a:sym typeface="Roboto"/>
            </a:endParaRPr>
          </a:p>
          <a:p>
            <a:pPr indent="-423323">
              <a:lnSpc>
                <a:spcPct val="115000"/>
              </a:lnSpc>
              <a:spcBef>
                <a:spcPts val="0"/>
              </a:spcBef>
              <a:buClr>
                <a:schemeClr val="dk1"/>
              </a:buClr>
              <a:buSzPts val="1400"/>
              <a:buFont typeface="Roboto"/>
              <a:buChar char="●"/>
            </a:pPr>
            <a:r>
              <a:rPr lang="en" sz="1867">
                <a:solidFill>
                  <a:schemeClr val="dk1"/>
                </a:solidFill>
                <a:latin typeface="Roboto"/>
                <a:ea typeface="Roboto"/>
                <a:cs typeface="Roboto"/>
                <a:sym typeface="Roboto"/>
              </a:rPr>
              <a:t>Stable, unique network identifiers [0,N)</a:t>
            </a:r>
            <a:endParaRPr sz="1867">
              <a:solidFill>
                <a:schemeClr val="dk1"/>
              </a:solidFill>
              <a:latin typeface="Roboto"/>
              <a:ea typeface="Roboto"/>
              <a:cs typeface="Roboto"/>
              <a:sym typeface="Roboto"/>
            </a:endParaRPr>
          </a:p>
          <a:p>
            <a:pPr indent="-423323">
              <a:lnSpc>
                <a:spcPct val="115000"/>
              </a:lnSpc>
              <a:spcBef>
                <a:spcPts val="0"/>
              </a:spcBef>
              <a:buClr>
                <a:schemeClr val="dk1"/>
              </a:buClr>
              <a:buSzPts val="1400"/>
              <a:buFont typeface="Roboto"/>
              <a:buChar char="●"/>
            </a:pPr>
            <a:r>
              <a:rPr lang="en" sz="1867">
                <a:solidFill>
                  <a:schemeClr val="dk1"/>
                </a:solidFill>
                <a:latin typeface="Roboto"/>
                <a:ea typeface="Roboto"/>
                <a:cs typeface="Roboto"/>
                <a:sym typeface="Roboto"/>
              </a:rPr>
              <a:t>Stable, persistent storage/volume</a:t>
            </a:r>
            <a:endParaRPr sz="1867">
              <a:solidFill>
                <a:schemeClr val="dk1"/>
              </a:solidFill>
              <a:latin typeface="Roboto"/>
              <a:ea typeface="Roboto"/>
              <a:cs typeface="Roboto"/>
              <a:sym typeface="Roboto"/>
            </a:endParaRPr>
          </a:p>
          <a:p>
            <a:pPr indent="-423323">
              <a:lnSpc>
                <a:spcPct val="115000"/>
              </a:lnSpc>
              <a:spcBef>
                <a:spcPts val="0"/>
              </a:spcBef>
              <a:buClr>
                <a:schemeClr val="dk1"/>
              </a:buClr>
              <a:buSzPts val="1400"/>
              <a:buFont typeface="Roboto"/>
              <a:buChar char="●"/>
            </a:pPr>
            <a:r>
              <a:rPr lang="en" sz="1867">
                <a:solidFill>
                  <a:schemeClr val="dk1"/>
                </a:solidFill>
                <a:latin typeface="Roboto"/>
                <a:ea typeface="Roboto"/>
                <a:cs typeface="Roboto"/>
                <a:sym typeface="Roboto"/>
              </a:rPr>
              <a:t>Ordered, graceful deployment and scaling (0..N-1)</a:t>
            </a:r>
            <a:endParaRPr sz="1867">
              <a:solidFill>
                <a:schemeClr val="dk1"/>
              </a:solidFill>
              <a:latin typeface="Roboto"/>
              <a:ea typeface="Roboto"/>
              <a:cs typeface="Roboto"/>
              <a:sym typeface="Roboto"/>
            </a:endParaRPr>
          </a:p>
          <a:p>
            <a:pPr indent="-423323">
              <a:lnSpc>
                <a:spcPct val="115000"/>
              </a:lnSpc>
              <a:spcBef>
                <a:spcPts val="0"/>
              </a:spcBef>
              <a:buClr>
                <a:schemeClr val="dk1"/>
              </a:buClr>
              <a:buSzPts val="1400"/>
              <a:buFont typeface="Roboto"/>
              <a:buChar char="●"/>
            </a:pPr>
            <a:r>
              <a:rPr lang="en" sz="1867">
                <a:solidFill>
                  <a:schemeClr val="dk1"/>
                </a:solidFill>
                <a:latin typeface="Roboto"/>
                <a:ea typeface="Roboto"/>
                <a:cs typeface="Roboto"/>
                <a:sym typeface="Roboto"/>
              </a:rPr>
              <a:t>Ordered, graceful deletion and termination (N-1..0)</a:t>
            </a:r>
            <a:endParaRPr sz="1867">
              <a:solidFill>
                <a:schemeClr val="dk1"/>
              </a:solidFill>
              <a:latin typeface="Roboto"/>
              <a:ea typeface="Roboto"/>
              <a:cs typeface="Roboto"/>
              <a:sym typeface="Roboto"/>
            </a:endParaRPr>
          </a:p>
          <a:p>
            <a:pPr indent="0">
              <a:lnSpc>
                <a:spcPct val="115000"/>
              </a:lnSpc>
              <a:spcBef>
                <a:spcPts val="0"/>
              </a:spcBef>
              <a:buNone/>
            </a:pPr>
            <a:endParaRPr sz="1867">
              <a:solidFill>
                <a:schemeClr val="dk1"/>
              </a:solidFill>
            </a:endParaRPr>
          </a:p>
          <a:p>
            <a:pPr>
              <a:buClr>
                <a:schemeClr val="dk1"/>
              </a:buClr>
              <a:buFont typeface="Roboto"/>
              <a:buChar char="●"/>
            </a:pPr>
            <a:r>
              <a:rPr lang="en">
                <a:solidFill>
                  <a:schemeClr val="dk1"/>
                </a:solidFill>
              </a:rPr>
              <a:t>If persistence is required then select this instead of a Deployment</a:t>
            </a:r>
            <a:endParaRPr sz="1867">
              <a:solidFill>
                <a:schemeClr val="dk1"/>
              </a:solidFill>
            </a:endParaRPr>
          </a:p>
          <a:p>
            <a:pPr marL="0" indent="0">
              <a:lnSpc>
                <a:spcPct val="115000"/>
              </a:lnSpc>
              <a:spcBef>
                <a:spcPts val="0"/>
              </a:spcBef>
              <a:buNone/>
            </a:pPr>
            <a:endParaRPr>
              <a:solidFill>
                <a:schemeClr val="dk2"/>
              </a:solidFill>
              <a:latin typeface="Roboto"/>
              <a:ea typeface="Roboto"/>
              <a:cs typeface="Roboto"/>
              <a:sym typeface="Roboto"/>
            </a:endParaRPr>
          </a:p>
        </p:txBody>
      </p:sp>
    </p:spTree>
    <p:extLst>
      <p:ext uri="{BB962C8B-B14F-4D97-AF65-F5344CB8AC3E}">
        <p14:creationId xmlns:p14="http://schemas.microsoft.com/office/powerpoint/2010/main" val="182338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9"/>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DaemonSets</a:t>
            </a:r>
            <a:endParaRPr sz="4800"/>
          </a:p>
        </p:txBody>
      </p:sp>
      <p:sp>
        <p:nvSpPr>
          <p:cNvPr id="504" name="Google Shape;504;p59"/>
          <p:cNvSpPr txBox="1">
            <a:spLocks noGrp="1"/>
          </p:cNvSpPr>
          <p:nvPr>
            <p:ph type="body" idx="1"/>
          </p:nvPr>
        </p:nvSpPr>
        <p:spPr>
          <a:xfrm>
            <a:off x="101600" y="627067"/>
            <a:ext cx="4282800" cy="2232400"/>
          </a:xfrm>
          <a:prstGeom prst="rect">
            <a:avLst/>
          </a:prstGeom>
          <a:noFill/>
          <a:ln>
            <a:noFill/>
          </a:ln>
        </p:spPr>
        <p:txBody>
          <a:bodyPr spcFirstLastPara="1" vert="horz" wrap="square" lIns="121900" tIns="121900" rIns="121900" bIns="121900" rtlCol="0" anchor="t" anchorCtr="0">
            <a:noAutofit/>
          </a:bodyPr>
          <a:lstStyle/>
          <a:p>
            <a:pPr marL="0" indent="0">
              <a:lnSpc>
                <a:spcPct val="115000"/>
              </a:lnSpc>
              <a:spcBef>
                <a:spcPts val="0"/>
              </a:spcBef>
              <a:buClr>
                <a:schemeClr val="dk2"/>
              </a:buClr>
              <a:buNone/>
            </a:pPr>
            <a:endParaRPr>
              <a:latin typeface="Roboto"/>
              <a:ea typeface="Roboto"/>
              <a:cs typeface="Roboto"/>
              <a:sym typeface="Roboto"/>
            </a:endParaRPr>
          </a:p>
          <a:p>
            <a:pPr>
              <a:lnSpc>
                <a:spcPct val="115000"/>
              </a:lnSpc>
              <a:spcBef>
                <a:spcPts val="2133"/>
              </a:spcBef>
              <a:buClr>
                <a:schemeClr val="dk1"/>
              </a:buClr>
              <a:buFont typeface="Roboto"/>
              <a:buChar char="●"/>
            </a:pPr>
            <a:r>
              <a:rPr lang="en">
                <a:latin typeface="Roboto"/>
                <a:ea typeface="Roboto"/>
                <a:cs typeface="Roboto"/>
                <a:sym typeface="Roboto"/>
              </a:rPr>
              <a:t>At least one pod running on each node</a:t>
            </a:r>
            <a:endParaRPr>
              <a:solidFill>
                <a:schemeClr val="dk1"/>
              </a:solidFill>
              <a:latin typeface="Roboto"/>
              <a:ea typeface="Roboto"/>
              <a:cs typeface="Roboto"/>
              <a:sym typeface="Roboto"/>
            </a:endParaRPr>
          </a:p>
          <a:p>
            <a:pPr indent="0">
              <a:lnSpc>
                <a:spcPct val="115000"/>
              </a:lnSpc>
              <a:spcBef>
                <a:spcPts val="2133"/>
              </a:spcBef>
              <a:buClr>
                <a:schemeClr val="dk2"/>
              </a:buClr>
              <a:buNone/>
            </a:pPr>
            <a:endParaRPr>
              <a:latin typeface="Roboto"/>
              <a:ea typeface="Roboto"/>
              <a:cs typeface="Roboto"/>
              <a:sym typeface="Roboto"/>
            </a:endParaRPr>
          </a:p>
          <a:p>
            <a:pPr marL="0" indent="0">
              <a:lnSpc>
                <a:spcPct val="115000"/>
              </a:lnSpc>
              <a:spcBef>
                <a:spcPts val="2133"/>
              </a:spcBef>
              <a:buClr>
                <a:schemeClr val="dk2"/>
              </a:buClr>
              <a:buNone/>
            </a:pPr>
            <a:endParaRPr>
              <a:latin typeface="Roboto"/>
              <a:ea typeface="Roboto"/>
              <a:cs typeface="Roboto"/>
              <a:sym typeface="Roboto"/>
            </a:endParaRPr>
          </a:p>
          <a:p>
            <a:pPr marL="0" indent="0">
              <a:lnSpc>
                <a:spcPct val="115000"/>
              </a:lnSpc>
              <a:spcBef>
                <a:spcPts val="2133"/>
              </a:spcBef>
              <a:buClr>
                <a:schemeClr val="dk2"/>
              </a:buClr>
              <a:buNone/>
            </a:pPr>
            <a:endParaRPr>
              <a:latin typeface="Roboto"/>
              <a:ea typeface="Roboto"/>
              <a:cs typeface="Roboto"/>
              <a:sym typeface="Roboto"/>
            </a:endParaRPr>
          </a:p>
          <a:p>
            <a:pPr marL="0" indent="0">
              <a:lnSpc>
                <a:spcPct val="115000"/>
              </a:lnSpc>
              <a:spcBef>
                <a:spcPts val="2133"/>
              </a:spcBef>
              <a:spcAft>
                <a:spcPts val="2133"/>
              </a:spcAft>
              <a:buClr>
                <a:schemeClr val="dk2"/>
              </a:buClr>
              <a:buNone/>
            </a:pPr>
            <a:endParaRPr>
              <a:latin typeface="Roboto"/>
              <a:ea typeface="Roboto"/>
              <a:cs typeface="Roboto"/>
              <a:sym typeface="Roboto"/>
            </a:endParaRPr>
          </a:p>
        </p:txBody>
      </p:sp>
      <p:sp>
        <p:nvSpPr>
          <p:cNvPr id="505" name="Google Shape;505;p59"/>
          <p:cNvSpPr/>
          <p:nvPr/>
        </p:nvSpPr>
        <p:spPr>
          <a:xfrm>
            <a:off x="6147667" y="1884933"/>
            <a:ext cx="3321600" cy="873200"/>
          </a:xfrm>
          <a:prstGeom prst="rect">
            <a:avLst/>
          </a:prstGeom>
          <a:solidFill>
            <a:srgbClr val="A5B8EF"/>
          </a:solidFill>
          <a:ln w="28575" cap="flat" cmpd="sng">
            <a:solidFill>
              <a:srgbClr val="4671D6"/>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 sz="2400" b="1">
                <a:solidFill>
                  <a:srgbClr val="FFFFFF"/>
                </a:solidFill>
                <a:latin typeface="Arial"/>
                <a:ea typeface="Arial"/>
                <a:cs typeface="Arial"/>
                <a:sym typeface="Arial"/>
              </a:rPr>
              <a:t>Master</a:t>
            </a:r>
            <a:endParaRPr sz="2400" b="1">
              <a:solidFill>
                <a:srgbClr val="FFFFFF"/>
              </a:solidFill>
              <a:latin typeface="Arial"/>
              <a:ea typeface="Arial"/>
              <a:cs typeface="Arial"/>
              <a:sym typeface="Arial"/>
            </a:endParaRPr>
          </a:p>
        </p:txBody>
      </p:sp>
      <p:sp>
        <p:nvSpPr>
          <p:cNvPr id="506" name="Google Shape;506;p59"/>
          <p:cNvSpPr/>
          <p:nvPr/>
        </p:nvSpPr>
        <p:spPr>
          <a:xfrm>
            <a:off x="4670117" y="4034667"/>
            <a:ext cx="1474800" cy="13028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400"/>
            </a:pPr>
            <a:r>
              <a:rPr lang="en" sz="1867" b="1">
                <a:solidFill>
                  <a:srgbClr val="000000"/>
                </a:solidFill>
                <a:latin typeface="Arial"/>
                <a:ea typeface="Arial"/>
                <a:cs typeface="Arial"/>
                <a:sym typeface="Arial"/>
              </a:rPr>
              <a:t>Node</a:t>
            </a:r>
            <a:endParaRPr sz="1867" b="1">
              <a:solidFill>
                <a:srgbClr val="000000"/>
              </a:solidFill>
              <a:latin typeface="Arial"/>
              <a:ea typeface="Arial"/>
              <a:cs typeface="Arial"/>
              <a:sym typeface="Arial"/>
            </a:endParaRPr>
          </a:p>
        </p:txBody>
      </p:sp>
      <p:sp>
        <p:nvSpPr>
          <p:cNvPr id="507" name="Google Shape;507;p59"/>
          <p:cNvSpPr/>
          <p:nvPr/>
        </p:nvSpPr>
        <p:spPr>
          <a:xfrm>
            <a:off x="7071051" y="4015933"/>
            <a:ext cx="1474800" cy="13216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400"/>
            </a:pPr>
            <a:r>
              <a:rPr lang="en" sz="1867" b="1">
                <a:solidFill>
                  <a:srgbClr val="000000"/>
                </a:solidFill>
                <a:latin typeface="Arial"/>
                <a:ea typeface="Arial"/>
                <a:cs typeface="Arial"/>
                <a:sym typeface="Arial"/>
              </a:rPr>
              <a:t>Node</a:t>
            </a:r>
            <a:endParaRPr sz="1867" b="1">
              <a:solidFill>
                <a:srgbClr val="000000"/>
              </a:solidFill>
              <a:latin typeface="Arial"/>
              <a:ea typeface="Arial"/>
              <a:cs typeface="Arial"/>
              <a:sym typeface="Arial"/>
            </a:endParaRPr>
          </a:p>
        </p:txBody>
      </p:sp>
      <p:sp>
        <p:nvSpPr>
          <p:cNvPr id="508" name="Google Shape;508;p59"/>
          <p:cNvSpPr/>
          <p:nvPr/>
        </p:nvSpPr>
        <p:spPr>
          <a:xfrm>
            <a:off x="4870233" y="4574533"/>
            <a:ext cx="1074600" cy="6208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300"/>
            </a:pPr>
            <a:r>
              <a:rPr lang="en" sz="1733">
                <a:solidFill>
                  <a:srgbClr val="000000"/>
                </a:solidFill>
                <a:latin typeface="Arial"/>
                <a:ea typeface="Arial"/>
                <a:cs typeface="Arial"/>
                <a:sym typeface="Arial"/>
              </a:rPr>
              <a:t>Pod1</a:t>
            </a:r>
            <a:endParaRPr sz="1733">
              <a:solidFill>
                <a:srgbClr val="000000"/>
              </a:solidFill>
              <a:latin typeface="Arial"/>
              <a:ea typeface="Arial"/>
              <a:cs typeface="Arial"/>
              <a:sym typeface="Arial"/>
            </a:endParaRPr>
          </a:p>
        </p:txBody>
      </p:sp>
      <p:sp>
        <p:nvSpPr>
          <p:cNvPr id="509" name="Google Shape;509;p59"/>
          <p:cNvSpPr/>
          <p:nvPr/>
        </p:nvSpPr>
        <p:spPr>
          <a:xfrm>
            <a:off x="7278399" y="4574533"/>
            <a:ext cx="1074603" cy="6208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300"/>
            </a:pPr>
            <a:r>
              <a:rPr lang="en" sz="1733">
                <a:solidFill>
                  <a:srgbClr val="000000"/>
                </a:solidFill>
                <a:latin typeface="Arial"/>
                <a:ea typeface="Arial"/>
                <a:cs typeface="Arial"/>
                <a:sym typeface="Arial"/>
              </a:rPr>
              <a:t>Pod1</a:t>
            </a:r>
            <a:endParaRPr sz="1733">
              <a:solidFill>
                <a:srgbClr val="000000"/>
              </a:solidFill>
              <a:latin typeface="Arial"/>
              <a:ea typeface="Arial"/>
              <a:cs typeface="Arial"/>
              <a:sym typeface="Arial"/>
            </a:endParaRPr>
          </a:p>
        </p:txBody>
      </p:sp>
      <p:cxnSp>
        <p:nvCxnSpPr>
          <p:cNvPr id="510" name="Google Shape;510;p59"/>
          <p:cNvCxnSpPr>
            <a:endCxn id="506" idx="0"/>
          </p:cNvCxnSpPr>
          <p:nvPr/>
        </p:nvCxnSpPr>
        <p:spPr>
          <a:xfrm flipH="1">
            <a:off x="5407517" y="2757867"/>
            <a:ext cx="738400" cy="1276800"/>
          </a:xfrm>
          <a:prstGeom prst="straightConnector1">
            <a:avLst/>
          </a:prstGeom>
          <a:noFill/>
          <a:ln w="28575" cap="flat" cmpd="sng">
            <a:solidFill>
              <a:schemeClr val="dk2"/>
            </a:solidFill>
            <a:prstDash val="solid"/>
            <a:round/>
            <a:headEnd type="none" w="sm" len="sm"/>
            <a:tailEnd type="triangle" w="med" len="med"/>
          </a:ln>
        </p:spPr>
      </p:cxnSp>
      <p:cxnSp>
        <p:nvCxnSpPr>
          <p:cNvPr id="511" name="Google Shape;511;p59"/>
          <p:cNvCxnSpPr>
            <a:stCxn id="505" idx="2"/>
            <a:endCxn id="507" idx="0"/>
          </p:cNvCxnSpPr>
          <p:nvPr/>
        </p:nvCxnSpPr>
        <p:spPr>
          <a:xfrm>
            <a:off x="7808467" y="2758133"/>
            <a:ext cx="0" cy="1258000"/>
          </a:xfrm>
          <a:prstGeom prst="straightConnector1">
            <a:avLst/>
          </a:prstGeom>
          <a:noFill/>
          <a:ln w="28575" cap="flat" cmpd="sng">
            <a:solidFill>
              <a:schemeClr val="dk2"/>
            </a:solidFill>
            <a:prstDash val="solid"/>
            <a:round/>
            <a:headEnd type="none" w="sm" len="sm"/>
            <a:tailEnd type="triangle" w="med" len="med"/>
          </a:ln>
        </p:spPr>
      </p:cxnSp>
      <p:sp>
        <p:nvSpPr>
          <p:cNvPr id="512" name="Google Shape;512;p59"/>
          <p:cNvSpPr/>
          <p:nvPr/>
        </p:nvSpPr>
        <p:spPr>
          <a:xfrm>
            <a:off x="9471984" y="4015933"/>
            <a:ext cx="1474800" cy="13216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400"/>
            </a:pPr>
            <a:r>
              <a:rPr lang="en" sz="1867" b="1">
                <a:solidFill>
                  <a:srgbClr val="000000"/>
                </a:solidFill>
                <a:latin typeface="Arial"/>
                <a:ea typeface="Arial"/>
                <a:cs typeface="Arial"/>
                <a:sym typeface="Arial"/>
              </a:rPr>
              <a:t>Node</a:t>
            </a:r>
            <a:endParaRPr sz="1867" b="1">
              <a:solidFill>
                <a:srgbClr val="000000"/>
              </a:solidFill>
              <a:latin typeface="Arial"/>
              <a:ea typeface="Arial"/>
              <a:cs typeface="Arial"/>
              <a:sym typeface="Arial"/>
            </a:endParaRPr>
          </a:p>
        </p:txBody>
      </p:sp>
      <p:sp>
        <p:nvSpPr>
          <p:cNvPr id="513" name="Google Shape;513;p59"/>
          <p:cNvSpPr/>
          <p:nvPr/>
        </p:nvSpPr>
        <p:spPr>
          <a:xfrm>
            <a:off x="9678615" y="4574533"/>
            <a:ext cx="1074603" cy="6208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300"/>
            </a:pPr>
            <a:r>
              <a:rPr lang="en" sz="1733">
                <a:solidFill>
                  <a:srgbClr val="000000"/>
                </a:solidFill>
                <a:latin typeface="Arial"/>
                <a:ea typeface="Arial"/>
                <a:cs typeface="Arial"/>
                <a:sym typeface="Arial"/>
              </a:rPr>
              <a:t>Pod1</a:t>
            </a:r>
            <a:endParaRPr sz="1733">
              <a:solidFill>
                <a:srgbClr val="000000"/>
              </a:solidFill>
              <a:latin typeface="Arial"/>
              <a:ea typeface="Arial"/>
              <a:cs typeface="Arial"/>
              <a:sym typeface="Arial"/>
            </a:endParaRPr>
          </a:p>
        </p:txBody>
      </p:sp>
      <p:cxnSp>
        <p:nvCxnSpPr>
          <p:cNvPr id="514" name="Google Shape;514;p59"/>
          <p:cNvCxnSpPr>
            <a:endCxn id="512" idx="0"/>
          </p:cNvCxnSpPr>
          <p:nvPr/>
        </p:nvCxnSpPr>
        <p:spPr>
          <a:xfrm>
            <a:off x="9478984" y="2766733"/>
            <a:ext cx="730400" cy="1249200"/>
          </a:xfrm>
          <a:prstGeom prst="straightConnector1">
            <a:avLst/>
          </a:prstGeom>
          <a:noFill/>
          <a:ln w="28575"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385300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0"/>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Services</a:t>
            </a:r>
            <a:endParaRPr sz="4800"/>
          </a:p>
        </p:txBody>
      </p:sp>
      <p:sp>
        <p:nvSpPr>
          <p:cNvPr id="520" name="Google Shape;520;p60"/>
          <p:cNvSpPr txBox="1">
            <a:spLocks noGrp="1"/>
          </p:cNvSpPr>
          <p:nvPr>
            <p:ph type="body" idx="1"/>
          </p:nvPr>
        </p:nvSpPr>
        <p:spPr>
          <a:xfrm>
            <a:off x="415600" y="1638233"/>
            <a:ext cx="4431600" cy="4456000"/>
          </a:xfrm>
          <a:prstGeom prst="rect">
            <a:avLst/>
          </a:prstGeom>
          <a:noFill/>
          <a:ln>
            <a:noFill/>
          </a:ln>
        </p:spPr>
        <p:txBody>
          <a:bodyPr spcFirstLastPara="1" vert="horz" wrap="square" lIns="121900" tIns="121900" rIns="121900" bIns="121900" rtlCol="0" anchor="t" anchorCtr="0">
            <a:noAutofit/>
          </a:bodyPr>
          <a:lstStyle/>
          <a:p>
            <a:pPr>
              <a:lnSpc>
                <a:spcPct val="115000"/>
              </a:lnSpc>
              <a:spcBef>
                <a:spcPts val="0"/>
              </a:spcBef>
              <a:buClr>
                <a:srgbClr val="000000"/>
              </a:buClr>
              <a:buFont typeface="Roboto"/>
              <a:buChar char="●"/>
            </a:pPr>
            <a:r>
              <a:rPr lang="en">
                <a:latin typeface="Roboto"/>
                <a:ea typeface="Roboto"/>
                <a:cs typeface="Roboto"/>
                <a:sym typeface="Roboto"/>
              </a:rPr>
              <a:t>Services Types </a:t>
            </a:r>
            <a:endParaRPr>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ClusterIP</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NodePort</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Load Balancer</a:t>
            </a:r>
            <a:br>
              <a:rPr lang="en" sz="1867">
                <a:latin typeface="Roboto"/>
                <a:ea typeface="Roboto"/>
                <a:cs typeface="Roboto"/>
                <a:sym typeface="Roboto"/>
              </a:rPr>
            </a:br>
            <a:endParaRPr sz="1867">
              <a:latin typeface="Roboto"/>
              <a:ea typeface="Roboto"/>
              <a:cs typeface="Roboto"/>
              <a:sym typeface="Roboto"/>
            </a:endParaRPr>
          </a:p>
          <a:p>
            <a:pPr>
              <a:lnSpc>
                <a:spcPct val="115000"/>
              </a:lnSpc>
              <a:spcBef>
                <a:spcPts val="0"/>
              </a:spcBef>
              <a:buClr>
                <a:srgbClr val="000000"/>
              </a:buClr>
              <a:buFont typeface="Roboto"/>
              <a:buChar char="●"/>
            </a:pPr>
            <a:r>
              <a:rPr lang="en">
                <a:latin typeface="Roboto"/>
                <a:ea typeface="Roboto"/>
                <a:cs typeface="Roboto"/>
                <a:sym typeface="Roboto"/>
              </a:rPr>
              <a:t>Provide:</a:t>
            </a:r>
            <a:endParaRPr>
              <a:latin typeface="Roboto"/>
              <a:ea typeface="Roboto"/>
              <a:cs typeface="Roboto"/>
              <a:sym typeface="Roboto"/>
            </a:endParaRPr>
          </a:p>
          <a:p>
            <a:pPr lvl="1" indent="-423323">
              <a:lnSpc>
                <a:spcPct val="115000"/>
              </a:lnSpc>
              <a:spcBef>
                <a:spcPts val="0"/>
              </a:spcBef>
              <a:buClr>
                <a:schemeClr val="dk1"/>
              </a:buClr>
              <a:buSzPts val="1400"/>
              <a:buFont typeface="Roboto"/>
              <a:buChar char="○"/>
            </a:pPr>
            <a:r>
              <a:rPr lang="en" sz="1867">
                <a:solidFill>
                  <a:schemeClr val="dk1"/>
                </a:solidFill>
                <a:latin typeface="Roboto"/>
                <a:ea typeface="Roboto"/>
                <a:cs typeface="Roboto"/>
                <a:sym typeface="Roboto"/>
              </a:rPr>
              <a:t>Find pods by label selector</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Load Balancing</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Service Discovery</a:t>
            </a:r>
            <a:endParaRPr sz="1867">
              <a:latin typeface="Roboto"/>
              <a:ea typeface="Roboto"/>
              <a:cs typeface="Roboto"/>
              <a:sym typeface="Roboto"/>
            </a:endParaRPr>
          </a:p>
          <a:p>
            <a:pPr marL="0" indent="0">
              <a:lnSpc>
                <a:spcPct val="115000"/>
              </a:lnSpc>
              <a:spcBef>
                <a:spcPts val="2133"/>
              </a:spcBef>
              <a:spcAft>
                <a:spcPts val="2133"/>
              </a:spcAft>
              <a:buClr>
                <a:schemeClr val="dk2"/>
              </a:buClr>
              <a:buNone/>
            </a:pPr>
            <a:endParaRPr>
              <a:latin typeface="Roboto"/>
              <a:ea typeface="Roboto"/>
              <a:cs typeface="Roboto"/>
              <a:sym typeface="Roboto"/>
            </a:endParaRPr>
          </a:p>
        </p:txBody>
      </p:sp>
      <p:sp>
        <p:nvSpPr>
          <p:cNvPr id="521" name="Google Shape;521;p60"/>
          <p:cNvSpPr/>
          <p:nvPr/>
        </p:nvSpPr>
        <p:spPr>
          <a:xfrm>
            <a:off x="7238167" y="2489784"/>
            <a:ext cx="4465600" cy="3500400"/>
          </a:xfrm>
          <a:prstGeom prst="rect">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800"/>
            </a:pPr>
            <a:r>
              <a:rPr lang="en" sz="2400" b="1">
                <a:solidFill>
                  <a:srgbClr val="000000"/>
                </a:solidFill>
                <a:latin typeface="Arial"/>
                <a:ea typeface="Arial"/>
                <a:cs typeface="Arial"/>
                <a:sym typeface="Arial"/>
              </a:rPr>
              <a:t>Node</a:t>
            </a:r>
            <a:endParaRPr sz="2400" b="1">
              <a:solidFill>
                <a:srgbClr val="000000"/>
              </a:solidFill>
              <a:latin typeface="Arial"/>
              <a:ea typeface="Arial"/>
              <a:cs typeface="Arial"/>
              <a:sym typeface="Arial"/>
            </a:endParaRPr>
          </a:p>
        </p:txBody>
      </p:sp>
      <p:sp>
        <p:nvSpPr>
          <p:cNvPr id="522" name="Google Shape;522;p60"/>
          <p:cNvSpPr/>
          <p:nvPr/>
        </p:nvSpPr>
        <p:spPr>
          <a:xfrm>
            <a:off x="7380267" y="5134051"/>
            <a:ext cx="1289800" cy="7104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300"/>
            </a:pPr>
            <a:r>
              <a:rPr lang="en" sz="1733">
                <a:solidFill>
                  <a:srgbClr val="000000"/>
                </a:solidFill>
                <a:latin typeface="Arial"/>
                <a:ea typeface="Arial"/>
                <a:cs typeface="Arial"/>
                <a:sym typeface="Arial"/>
              </a:rPr>
              <a:t>Backend  Pod1</a:t>
            </a:r>
            <a:endParaRPr sz="1733">
              <a:solidFill>
                <a:srgbClr val="000000"/>
              </a:solidFill>
              <a:latin typeface="Arial"/>
              <a:ea typeface="Arial"/>
              <a:cs typeface="Arial"/>
              <a:sym typeface="Arial"/>
            </a:endParaRPr>
          </a:p>
        </p:txBody>
      </p:sp>
      <p:sp>
        <p:nvSpPr>
          <p:cNvPr id="523" name="Google Shape;523;p60"/>
          <p:cNvSpPr/>
          <p:nvPr/>
        </p:nvSpPr>
        <p:spPr>
          <a:xfrm>
            <a:off x="10210838" y="2707585"/>
            <a:ext cx="1326933" cy="710433"/>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Kube-Proxy</a:t>
            </a:r>
            <a:endParaRPr sz="1600">
              <a:solidFill>
                <a:srgbClr val="000000"/>
              </a:solidFill>
              <a:latin typeface="Arial"/>
              <a:ea typeface="Arial"/>
              <a:cs typeface="Arial"/>
              <a:sym typeface="Arial"/>
            </a:endParaRPr>
          </a:p>
        </p:txBody>
      </p:sp>
      <p:sp>
        <p:nvSpPr>
          <p:cNvPr id="524" name="Google Shape;524;p60"/>
          <p:cNvSpPr/>
          <p:nvPr/>
        </p:nvSpPr>
        <p:spPr>
          <a:xfrm>
            <a:off x="8670067" y="3800174"/>
            <a:ext cx="1601800" cy="879620"/>
          </a:xfrm>
          <a:prstGeom prst="flowChartProcess">
            <a:avLst/>
          </a:prstGeom>
          <a:solidFill>
            <a:srgbClr val="9BB5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a:solidFill>
                  <a:srgbClr val="FFFFFF"/>
                </a:solidFill>
                <a:latin typeface="Arial"/>
                <a:ea typeface="Arial"/>
                <a:cs typeface="Arial"/>
                <a:sym typeface="Arial"/>
              </a:rPr>
              <a:t>Service</a:t>
            </a:r>
            <a:endParaRPr sz="1867">
              <a:solidFill>
                <a:srgbClr val="FFFFFF"/>
              </a:solidFill>
              <a:latin typeface="Arial"/>
              <a:ea typeface="Arial"/>
              <a:cs typeface="Arial"/>
              <a:sym typeface="Arial"/>
            </a:endParaRPr>
          </a:p>
        </p:txBody>
      </p:sp>
      <p:sp>
        <p:nvSpPr>
          <p:cNvPr id="525" name="Google Shape;525;p60"/>
          <p:cNvSpPr/>
          <p:nvPr/>
        </p:nvSpPr>
        <p:spPr>
          <a:xfrm>
            <a:off x="8826067" y="5134051"/>
            <a:ext cx="1289800" cy="7104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300"/>
            </a:pPr>
            <a:r>
              <a:rPr lang="en" sz="1733">
                <a:solidFill>
                  <a:srgbClr val="000000"/>
                </a:solidFill>
                <a:latin typeface="Arial"/>
                <a:ea typeface="Arial"/>
                <a:cs typeface="Arial"/>
                <a:sym typeface="Arial"/>
              </a:rPr>
              <a:t>Backend  Pod2</a:t>
            </a:r>
            <a:endParaRPr sz="1733">
              <a:solidFill>
                <a:srgbClr val="000000"/>
              </a:solidFill>
              <a:latin typeface="Arial"/>
              <a:ea typeface="Arial"/>
              <a:cs typeface="Arial"/>
              <a:sym typeface="Arial"/>
            </a:endParaRPr>
          </a:p>
        </p:txBody>
      </p:sp>
      <p:sp>
        <p:nvSpPr>
          <p:cNvPr id="526" name="Google Shape;526;p60"/>
          <p:cNvSpPr/>
          <p:nvPr/>
        </p:nvSpPr>
        <p:spPr>
          <a:xfrm>
            <a:off x="10271867" y="5134051"/>
            <a:ext cx="1289800" cy="7104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300"/>
            </a:pPr>
            <a:r>
              <a:rPr lang="en" sz="1733">
                <a:solidFill>
                  <a:srgbClr val="000000"/>
                </a:solidFill>
                <a:latin typeface="Arial"/>
                <a:ea typeface="Arial"/>
                <a:cs typeface="Arial"/>
                <a:sym typeface="Arial"/>
              </a:rPr>
              <a:t>Backend  Pod3</a:t>
            </a:r>
            <a:endParaRPr sz="1733">
              <a:solidFill>
                <a:srgbClr val="000000"/>
              </a:solidFill>
              <a:latin typeface="Arial"/>
              <a:ea typeface="Arial"/>
              <a:cs typeface="Arial"/>
              <a:sym typeface="Arial"/>
            </a:endParaRPr>
          </a:p>
        </p:txBody>
      </p:sp>
      <p:sp>
        <p:nvSpPr>
          <p:cNvPr id="527" name="Google Shape;527;p60"/>
          <p:cNvSpPr/>
          <p:nvPr/>
        </p:nvSpPr>
        <p:spPr>
          <a:xfrm>
            <a:off x="7361700" y="1477418"/>
            <a:ext cx="1326933" cy="708300"/>
          </a:xfrm>
          <a:prstGeom prst="flowChartProcess">
            <a:avLst/>
          </a:prstGeom>
          <a:solidFill>
            <a:srgbClr val="9BB5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a:solidFill>
                  <a:srgbClr val="FFFFFF"/>
                </a:solidFill>
                <a:latin typeface="Arial"/>
                <a:ea typeface="Arial"/>
                <a:cs typeface="Arial"/>
                <a:sym typeface="Arial"/>
              </a:rPr>
              <a:t>Client</a:t>
            </a:r>
            <a:endParaRPr sz="1867">
              <a:solidFill>
                <a:srgbClr val="FFFFFF"/>
              </a:solidFill>
              <a:latin typeface="Arial"/>
              <a:ea typeface="Arial"/>
              <a:cs typeface="Arial"/>
              <a:sym typeface="Arial"/>
            </a:endParaRPr>
          </a:p>
        </p:txBody>
      </p:sp>
      <p:sp>
        <p:nvSpPr>
          <p:cNvPr id="528" name="Google Shape;528;p60"/>
          <p:cNvSpPr/>
          <p:nvPr/>
        </p:nvSpPr>
        <p:spPr>
          <a:xfrm>
            <a:off x="10210834" y="1484285"/>
            <a:ext cx="1326933" cy="708300"/>
          </a:xfrm>
          <a:prstGeom prst="flowChartProcess">
            <a:avLst/>
          </a:prstGeom>
          <a:solidFill>
            <a:srgbClr val="9BB5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a:solidFill>
                  <a:srgbClr val="FFFFFF"/>
                </a:solidFill>
                <a:latin typeface="Arial"/>
                <a:ea typeface="Arial"/>
                <a:cs typeface="Arial"/>
                <a:sym typeface="Arial"/>
              </a:rPr>
              <a:t>API Server</a:t>
            </a:r>
            <a:endParaRPr sz="1867">
              <a:solidFill>
                <a:srgbClr val="FFFFFF"/>
              </a:solidFill>
              <a:latin typeface="Arial"/>
              <a:ea typeface="Arial"/>
              <a:cs typeface="Arial"/>
              <a:sym typeface="Arial"/>
            </a:endParaRPr>
          </a:p>
        </p:txBody>
      </p:sp>
      <p:cxnSp>
        <p:nvCxnSpPr>
          <p:cNvPr id="529" name="Google Shape;529;p60"/>
          <p:cNvCxnSpPr>
            <a:endCxn id="522" idx="0"/>
          </p:cNvCxnSpPr>
          <p:nvPr/>
        </p:nvCxnSpPr>
        <p:spPr>
          <a:xfrm flipH="1">
            <a:off x="8025167" y="4680451"/>
            <a:ext cx="656000" cy="453600"/>
          </a:xfrm>
          <a:prstGeom prst="straightConnector1">
            <a:avLst/>
          </a:prstGeom>
          <a:noFill/>
          <a:ln w="28575" cap="flat" cmpd="sng">
            <a:solidFill>
              <a:schemeClr val="dk2"/>
            </a:solidFill>
            <a:prstDash val="solid"/>
            <a:round/>
            <a:headEnd type="none" w="sm" len="sm"/>
            <a:tailEnd type="stealth" w="med" len="med"/>
          </a:ln>
        </p:spPr>
      </p:cxnSp>
      <p:cxnSp>
        <p:nvCxnSpPr>
          <p:cNvPr id="530" name="Google Shape;530;p60"/>
          <p:cNvCxnSpPr>
            <a:stCxn id="524" idx="2"/>
            <a:endCxn id="525" idx="0"/>
          </p:cNvCxnSpPr>
          <p:nvPr/>
        </p:nvCxnSpPr>
        <p:spPr>
          <a:xfrm>
            <a:off x="9470967" y="4679793"/>
            <a:ext cx="0" cy="454400"/>
          </a:xfrm>
          <a:prstGeom prst="straightConnector1">
            <a:avLst/>
          </a:prstGeom>
          <a:noFill/>
          <a:ln w="28575" cap="flat" cmpd="sng">
            <a:solidFill>
              <a:schemeClr val="dk2"/>
            </a:solidFill>
            <a:prstDash val="solid"/>
            <a:round/>
            <a:headEnd type="none" w="sm" len="sm"/>
            <a:tailEnd type="stealth" w="med" len="med"/>
          </a:ln>
        </p:spPr>
      </p:cxnSp>
      <p:cxnSp>
        <p:nvCxnSpPr>
          <p:cNvPr id="531" name="Google Shape;531;p60"/>
          <p:cNvCxnSpPr>
            <a:endCxn id="526" idx="0"/>
          </p:cNvCxnSpPr>
          <p:nvPr/>
        </p:nvCxnSpPr>
        <p:spPr>
          <a:xfrm>
            <a:off x="10287967" y="4680051"/>
            <a:ext cx="628800" cy="454000"/>
          </a:xfrm>
          <a:prstGeom prst="straightConnector1">
            <a:avLst/>
          </a:prstGeom>
          <a:noFill/>
          <a:ln w="28575" cap="flat" cmpd="sng">
            <a:solidFill>
              <a:schemeClr val="dk2"/>
            </a:solidFill>
            <a:prstDash val="solid"/>
            <a:round/>
            <a:headEnd type="none" w="sm" len="sm"/>
            <a:tailEnd type="stealth" w="med" len="med"/>
          </a:ln>
        </p:spPr>
      </p:cxnSp>
      <p:cxnSp>
        <p:nvCxnSpPr>
          <p:cNvPr id="532" name="Google Shape;532;p60"/>
          <p:cNvCxnSpPr>
            <a:endCxn id="523" idx="2"/>
          </p:cNvCxnSpPr>
          <p:nvPr/>
        </p:nvCxnSpPr>
        <p:spPr>
          <a:xfrm rot="10800000" flipH="1">
            <a:off x="10279104" y="3418017"/>
            <a:ext cx="595200" cy="385600"/>
          </a:xfrm>
          <a:prstGeom prst="straightConnector1">
            <a:avLst/>
          </a:prstGeom>
          <a:noFill/>
          <a:ln w="28575" cap="flat" cmpd="sng">
            <a:solidFill>
              <a:schemeClr val="dk2"/>
            </a:solidFill>
            <a:prstDash val="solid"/>
            <a:round/>
            <a:headEnd type="stealth" w="med" len="med"/>
            <a:tailEnd type="stealth" w="med" len="med"/>
          </a:ln>
        </p:spPr>
      </p:cxnSp>
      <p:cxnSp>
        <p:nvCxnSpPr>
          <p:cNvPr id="533" name="Google Shape;533;p60"/>
          <p:cNvCxnSpPr>
            <a:stCxn id="528" idx="2"/>
            <a:endCxn id="523" idx="0"/>
          </p:cNvCxnSpPr>
          <p:nvPr/>
        </p:nvCxnSpPr>
        <p:spPr>
          <a:xfrm>
            <a:off x="10874300" y="2192584"/>
            <a:ext cx="0" cy="515200"/>
          </a:xfrm>
          <a:prstGeom prst="straightConnector1">
            <a:avLst/>
          </a:prstGeom>
          <a:noFill/>
          <a:ln w="28575" cap="flat" cmpd="sng">
            <a:solidFill>
              <a:schemeClr val="dk2"/>
            </a:solidFill>
            <a:prstDash val="solid"/>
            <a:round/>
            <a:headEnd type="none" w="sm" len="sm"/>
            <a:tailEnd type="stealth" w="med" len="med"/>
          </a:ln>
        </p:spPr>
      </p:cxnSp>
      <p:cxnSp>
        <p:nvCxnSpPr>
          <p:cNvPr id="534" name="Google Shape;534;p60"/>
          <p:cNvCxnSpPr>
            <a:stCxn id="527" idx="2"/>
          </p:cNvCxnSpPr>
          <p:nvPr/>
        </p:nvCxnSpPr>
        <p:spPr>
          <a:xfrm>
            <a:off x="8025167" y="2185717"/>
            <a:ext cx="646800" cy="1618000"/>
          </a:xfrm>
          <a:prstGeom prst="straightConnector1">
            <a:avLst/>
          </a:prstGeom>
          <a:noFill/>
          <a:ln w="28575" cap="flat" cmpd="sng">
            <a:solidFill>
              <a:schemeClr val="dk2"/>
            </a:solidFill>
            <a:prstDash val="solid"/>
            <a:round/>
            <a:headEnd type="none" w="sm" len="sm"/>
            <a:tailEnd type="stealth" w="med" len="med"/>
          </a:ln>
        </p:spPr>
      </p:cxnSp>
      <p:sp>
        <p:nvSpPr>
          <p:cNvPr id="535" name="Google Shape;535;p60"/>
          <p:cNvSpPr txBox="1"/>
          <p:nvPr/>
        </p:nvSpPr>
        <p:spPr>
          <a:xfrm>
            <a:off x="4660867" y="1638233"/>
            <a:ext cx="2485200" cy="3231600"/>
          </a:xfrm>
          <a:prstGeom prst="rect">
            <a:avLst/>
          </a:prstGeom>
          <a:noFill/>
          <a:ln>
            <a:noFill/>
          </a:ln>
        </p:spPr>
        <p:txBody>
          <a:bodyPr spcFirstLastPara="1" wrap="square" lIns="121900" tIns="121900" rIns="121900" bIns="121900" anchor="t" anchorCtr="0">
            <a:noAutofit/>
          </a:bodyPr>
          <a:lstStyle/>
          <a:p>
            <a:pPr>
              <a:lnSpc>
                <a:spcPct val="150000"/>
              </a:lnSpc>
              <a:buClr>
                <a:srgbClr val="000000"/>
              </a:buClr>
              <a:buSzPts val="900"/>
            </a:pPr>
            <a:r>
              <a:rPr lang="en" sz="1200" b="1">
                <a:solidFill>
                  <a:srgbClr val="569CD6"/>
                </a:solidFill>
                <a:latin typeface="Courier New"/>
                <a:ea typeface="Courier New"/>
                <a:cs typeface="Courier New"/>
                <a:sym typeface="Courier New"/>
              </a:rPr>
              <a:t>kind</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Service</a:t>
            </a:r>
            <a:endParaRPr sz="1200" b="1">
              <a:solidFill>
                <a:srgbClr val="CE9178"/>
              </a:solidFill>
              <a:latin typeface="Courier New"/>
              <a:ea typeface="Courier New"/>
              <a:cs typeface="Courier New"/>
              <a:sym typeface="Courier New"/>
            </a:endParaRPr>
          </a:p>
          <a:p>
            <a:pPr>
              <a:lnSpc>
                <a:spcPct val="150000"/>
              </a:lnSpc>
              <a:buClr>
                <a:srgbClr val="000000"/>
              </a:buClr>
              <a:buSzPts val="900"/>
            </a:pPr>
            <a:r>
              <a:rPr lang="en" sz="1200" b="1">
                <a:solidFill>
                  <a:srgbClr val="569CD6"/>
                </a:solidFill>
                <a:latin typeface="Courier New"/>
                <a:ea typeface="Courier New"/>
                <a:cs typeface="Courier New"/>
                <a:sym typeface="Courier New"/>
              </a:rPr>
              <a:t>apiVersion</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v1</a:t>
            </a:r>
            <a:endParaRPr sz="1200" b="1">
              <a:solidFill>
                <a:srgbClr val="CE9178"/>
              </a:solidFill>
              <a:latin typeface="Courier New"/>
              <a:ea typeface="Courier New"/>
              <a:cs typeface="Courier New"/>
              <a:sym typeface="Courier New"/>
            </a:endParaRPr>
          </a:p>
          <a:p>
            <a:pPr>
              <a:lnSpc>
                <a:spcPct val="150000"/>
              </a:lnSpc>
              <a:buClr>
                <a:srgbClr val="000000"/>
              </a:buClr>
              <a:buSzPts val="900"/>
            </a:pPr>
            <a:r>
              <a:rPr lang="en" sz="1200" b="1">
                <a:solidFill>
                  <a:srgbClr val="569CD6"/>
                </a:solidFill>
                <a:latin typeface="Courier New"/>
                <a:ea typeface="Courier New"/>
                <a:cs typeface="Courier New"/>
                <a:sym typeface="Courier New"/>
              </a:rPr>
              <a:t>metadata</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rgbClr val="000000"/>
              </a:buClr>
              <a:buSzPts val="9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name</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my-service</a:t>
            </a:r>
            <a:endParaRPr sz="1200" b="1">
              <a:solidFill>
                <a:srgbClr val="CE9178"/>
              </a:solidFill>
              <a:latin typeface="Courier New"/>
              <a:ea typeface="Courier New"/>
              <a:cs typeface="Courier New"/>
              <a:sym typeface="Courier New"/>
            </a:endParaRPr>
          </a:p>
          <a:p>
            <a:pPr>
              <a:lnSpc>
                <a:spcPct val="150000"/>
              </a:lnSpc>
              <a:buClr>
                <a:srgbClr val="000000"/>
              </a:buClr>
              <a:buSzPts val="900"/>
            </a:pPr>
            <a:r>
              <a:rPr lang="en" sz="1200" b="1">
                <a:solidFill>
                  <a:srgbClr val="569CD6"/>
                </a:solidFill>
                <a:latin typeface="Courier New"/>
                <a:ea typeface="Courier New"/>
                <a:cs typeface="Courier New"/>
                <a:sym typeface="Courier New"/>
              </a:rPr>
              <a:t>spec</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rgbClr val="000000"/>
              </a:buClr>
              <a:buSzPts val="9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type</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LoadBalancer</a:t>
            </a:r>
            <a:endParaRPr sz="1200" b="1">
              <a:solidFill>
                <a:srgbClr val="CE9178"/>
              </a:solidFill>
              <a:latin typeface="Courier New"/>
              <a:ea typeface="Courier New"/>
              <a:cs typeface="Courier New"/>
              <a:sym typeface="Courier New"/>
            </a:endParaRPr>
          </a:p>
          <a:p>
            <a:pPr>
              <a:lnSpc>
                <a:spcPct val="150000"/>
              </a:lnSpc>
              <a:buClr>
                <a:srgbClr val="000000"/>
              </a:buClr>
              <a:buSzPts val="9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selector</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rgbClr val="000000"/>
              </a:buClr>
              <a:buSzPts val="9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app</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MyApp</a:t>
            </a:r>
            <a:endParaRPr sz="1200" b="1">
              <a:solidFill>
                <a:srgbClr val="CE9178"/>
              </a:solidFill>
              <a:latin typeface="Courier New"/>
              <a:ea typeface="Courier New"/>
              <a:cs typeface="Courier New"/>
              <a:sym typeface="Courier New"/>
            </a:endParaRPr>
          </a:p>
          <a:p>
            <a:pPr>
              <a:lnSpc>
                <a:spcPct val="150000"/>
              </a:lnSpc>
              <a:buClr>
                <a:srgbClr val="000000"/>
              </a:buClr>
              <a:buSzPts val="9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ports</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rgbClr val="000000"/>
              </a:buClr>
              <a:buSzPts val="900"/>
            </a:pPr>
            <a:r>
              <a:rPr lang="en" sz="1200" b="1">
                <a:solidFill>
                  <a:srgbClr val="D4D4D4"/>
                </a:solidFill>
                <a:latin typeface="Courier New"/>
                <a:ea typeface="Courier New"/>
                <a:cs typeface="Courier New"/>
                <a:sym typeface="Courier New"/>
              </a:rPr>
              <a:t> - </a:t>
            </a:r>
            <a:r>
              <a:rPr lang="en" sz="1200" b="1">
                <a:solidFill>
                  <a:srgbClr val="569CD6"/>
                </a:solidFill>
                <a:latin typeface="Courier New"/>
                <a:ea typeface="Courier New"/>
                <a:cs typeface="Courier New"/>
                <a:sym typeface="Courier New"/>
              </a:rPr>
              <a:t>protocol</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TCP</a:t>
            </a:r>
            <a:endParaRPr sz="1200" b="1">
              <a:solidFill>
                <a:srgbClr val="CE9178"/>
              </a:solidFill>
              <a:latin typeface="Courier New"/>
              <a:ea typeface="Courier New"/>
              <a:cs typeface="Courier New"/>
              <a:sym typeface="Courier New"/>
            </a:endParaRPr>
          </a:p>
          <a:p>
            <a:pPr>
              <a:lnSpc>
                <a:spcPct val="150000"/>
              </a:lnSpc>
              <a:buClr>
                <a:srgbClr val="000000"/>
              </a:buClr>
              <a:buSzPts val="9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port</a:t>
            </a:r>
            <a:r>
              <a:rPr lang="en" sz="1200" b="1">
                <a:solidFill>
                  <a:srgbClr val="D4D4D4"/>
                </a:solidFill>
                <a:latin typeface="Courier New"/>
                <a:ea typeface="Courier New"/>
                <a:cs typeface="Courier New"/>
                <a:sym typeface="Courier New"/>
              </a:rPr>
              <a:t>: </a:t>
            </a:r>
            <a:r>
              <a:rPr lang="en" sz="1200" b="1">
                <a:solidFill>
                  <a:srgbClr val="B5CEA8"/>
                </a:solidFill>
                <a:latin typeface="Courier New"/>
                <a:ea typeface="Courier New"/>
                <a:cs typeface="Courier New"/>
                <a:sym typeface="Courier New"/>
              </a:rPr>
              <a:t>80</a:t>
            </a:r>
            <a:endParaRPr sz="1200" b="1">
              <a:solidFill>
                <a:srgbClr val="B5CEA8"/>
              </a:solidFill>
              <a:latin typeface="Courier New"/>
              <a:ea typeface="Courier New"/>
              <a:cs typeface="Courier New"/>
              <a:sym typeface="Courier New"/>
            </a:endParaRPr>
          </a:p>
          <a:p>
            <a:pPr>
              <a:lnSpc>
                <a:spcPct val="150000"/>
              </a:lnSpc>
              <a:buClr>
                <a:srgbClr val="000000"/>
              </a:buClr>
              <a:buSzPts val="9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targetPort</a:t>
            </a:r>
            <a:r>
              <a:rPr lang="en" sz="1200" b="1">
                <a:solidFill>
                  <a:srgbClr val="D4D4D4"/>
                </a:solidFill>
                <a:latin typeface="Courier New"/>
                <a:ea typeface="Courier New"/>
                <a:cs typeface="Courier New"/>
                <a:sym typeface="Courier New"/>
              </a:rPr>
              <a:t>: </a:t>
            </a:r>
            <a:r>
              <a:rPr lang="en" sz="1200" b="1">
                <a:solidFill>
                  <a:srgbClr val="B5CEA8"/>
                </a:solidFill>
                <a:latin typeface="Courier New"/>
                <a:ea typeface="Courier New"/>
                <a:cs typeface="Courier New"/>
                <a:sym typeface="Courier New"/>
              </a:rPr>
              <a:t>9376</a:t>
            </a:r>
            <a:endParaRPr sz="1200" b="1">
              <a:solidFill>
                <a:srgbClr val="B5CEA8"/>
              </a:solidFill>
              <a:latin typeface="Courier New"/>
              <a:ea typeface="Courier New"/>
              <a:cs typeface="Courier New"/>
              <a:sym typeface="Courier New"/>
            </a:endParaRPr>
          </a:p>
          <a:p>
            <a:pPr>
              <a:lnSpc>
                <a:spcPct val="150000"/>
              </a:lnSpc>
              <a:buClr>
                <a:srgbClr val="000000"/>
              </a:buClr>
              <a:buSzPts val="900"/>
            </a:pPr>
            <a:endParaRPr sz="1200">
              <a:solidFill>
                <a:srgbClr val="569CD6"/>
              </a:solidFill>
              <a:latin typeface="Courier New"/>
              <a:ea typeface="Courier New"/>
              <a:cs typeface="Courier New"/>
              <a:sym typeface="Courier New"/>
            </a:endParaRPr>
          </a:p>
          <a:p>
            <a:pPr>
              <a:lnSpc>
                <a:spcPct val="150000"/>
              </a:lnSpc>
              <a:buClr>
                <a:schemeClr val="dk1"/>
              </a:buClr>
              <a:buSzPts val="1100"/>
            </a:pPr>
            <a:endParaRPr sz="1200" b="1">
              <a:solidFill>
                <a:srgbClr val="569CD6"/>
              </a:solidFill>
              <a:latin typeface="Courier New"/>
              <a:ea typeface="Courier New"/>
              <a:cs typeface="Courier New"/>
              <a:sym typeface="Courier New"/>
            </a:endParaRPr>
          </a:p>
          <a:p>
            <a:pPr>
              <a:buClr>
                <a:srgbClr val="000000"/>
              </a:buClr>
              <a:buSzPts val="1400"/>
            </a:pP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324674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1"/>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Ingress Controller</a:t>
            </a:r>
            <a:endParaRPr sz="4800"/>
          </a:p>
        </p:txBody>
      </p:sp>
      <p:sp>
        <p:nvSpPr>
          <p:cNvPr id="541" name="Google Shape;541;p61"/>
          <p:cNvSpPr txBox="1"/>
          <p:nvPr/>
        </p:nvSpPr>
        <p:spPr>
          <a:xfrm>
            <a:off x="8088000" y="1790467"/>
            <a:ext cx="3586800" cy="3990000"/>
          </a:xfrm>
          <a:prstGeom prst="rect">
            <a:avLst/>
          </a:prstGeom>
          <a:noFill/>
          <a:ln>
            <a:noFill/>
          </a:ln>
        </p:spPr>
        <p:txBody>
          <a:bodyPr spcFirstLastPara="1" wrap="square" lIns="121900" tIns="121900" rIns="121900" bIns="121900" anchor="t" anchorCtr="0">
            <a:noAutofit/>
          </a:bodyPr>
          <a:lstStyle/>
          <a:p>
            <a:pPr marL="609585" indent="-423323">
              <a:buClr>
                <a:srgbClr val="000000"/>
              </a:buClr>
              <a:buSzPts val="1400"/>
              <a:buFont typeface="Arial"/>
              <a:buChar char="●"/>
            </a:pPr>
            <a:r>
              <a:rPr lang="en" sz="1867" b="1">
                <a:solidFill>
                  <a:srgbClr val="000000"/>
                </a:solidFill>
                <a:latin typeface="Arial"/>
                <a:ea typeface="Arial"/>
                <a:cs typeface="Arial"/>
                <a:sym typeface="Arial"/>
              </a:rPr>
              <a:t>Pod</a:t>
            </a:r>
            <a:r>
              <a:rPr lang="en" sz="1867">
                <a:solidFill>
                  <a:srgbClr val="000000"/>
                </a:solidFill>
                <a:latin typeface="Arial"/>
                <a:ea typeface="Arial"/>
                <a:cs typeface="Arial"/>
                <a:sym typeface="Arial"/>
              </a:rPr>
              <a:t> running on nodes</a:t>
            </a:r>
            <a:br>
              <a:rPr lang="en" sz="1867">
                <a:solidFill>
                  <a:srgbClr val="000000"/>
                </a:solidFill>
                <a:latin typeface="Arial"/>
                <a:ea typeface="Arial"/>
                <a:cs typeface="Arial"/>
                <a:sym typeface="Arial"/>
              </a:rPr>
            </a:b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b="1">
                <a:solidFill>
                  <a:srgbClr val="000000"/>
                </a:solidFill>
                <a:latin typeface="Arial"/>
                <a:ea typeface="Arial"/>
                <a:cs typeface="Arial"/>
                <a:sym typeface="Arial"/>
              </a:rPr>
              <a:t>Service</a:t>
            </a:r>
            <a:r>
              <a:rPr lang="en" sz="1867">
                <a:solidFill>
                  <a:srgbClr val="000000"/>
                </a:solidFill>
                <a:latin typeface="Arial"/>
                <a:ea typeface="Arial"/>
                <a:cs typeface="Arial"/>
                <a:sym typeface="Arial"/>
              </a:rPr>
              <a:t> - Load balancer</a:t>
            </a:r>
            <a:br>
              <a:rPr lang="en" sz="1867">
                <a:solidFill>
                  <a:srgbClr val="000000"/>
                </a:solidFill>
                <a:latin typeface="Arial"/>
                <a:ea typeface="Arial"/>
                <a:cs typeface="Arial"/>
                <a:sym typeface="Arial"/>
              </a:rPr>
            </a:br>
            <a:endParaRPr sz="1867">
              <a:solidFill>
                <a:srgbClr val="000000"/>
              </a:solidFill>
              <a:latin typeface="Arial"/>
              <a:ea typeface="Arial"/>
              <a:cs typeface="Arial"/>
              <a:sym typeface="Arial"/>
            </a:endParaRPr>
          </a:p>
          <a:p>
            <a:pPr marL="609585" indent="-423323">
              <a:buClr>
                <a:schemeClr val="dk1"/>
              </a:buClr>
              <a:buSzPts val="1400"/>
              <a:buFont typeface="Arial"/>
              <a:buChar char="●"/>
            </a:pPr>
            <a:r>
              <a:rPr lang="en" sz="1867">
                <a:solidFill>
                  <a:schemeClr val="dk1"/>
                </a:solidFill>
                <a:latin typeface="Arial"/>
                <a:ea typeface="Arial"/>
                <a:cs typeface="Arial"/>
                <a:sym typeface="Arial"/>
              </a:rPr>
              <a:t>Provides:</a:t>
            </a:r>
            <a:endParaRPr sz="1867">
              <a:solidFill>
                <a:schemeClr val="dk1"/>
              </a:solidFill>
              <a:latin typeface="Arial"/>
              <a:ea typeface="Arial"/>
              <a:cs typeface="Arial"/>
              <a:sym typeface="Arial"/>
            </a:endParaRPr>
          </a:p>
          <a:p>
            <a:pPr marL="1219170" lvl="1" indent="-423323">
              <a:buClr>
                <a:schemeClr val="dk1"/>
              </a:buClr>
              <a:buSzPts val="1400"/>
              <a:buFont typeface="Arial"/>
              <a:buChar char="○"/>
            </a:pPr>
            <a:r>
              <a:rPr lang="en" sz="1867">
                <a:solidFill>
                  <a:schemeClr val="dk1"/>
                </a:solidFill>
                <a:latin typeface="Arial"/>
                <a:ea typeface="Arial"/>
                <a:cs typeface="Arial"/>
                <a:sym typeface="Arial"/>
              </a:rPr>
              <a:t>Load Balancer</a:t>
            </a:r>
            <a:endParaRPr sz="1867">
              <a:solidFill>
                <a:schemeClr val="dk1"/>
              </a:solidFill>
              <a:latin typeface="Arial"/>
              <a:ea typeface="Arial"/>
              <a:cs typeface="Arial"/>
              <a:sym typeface="Arial"/>
            </a:endParaRPr>
          </a:p>
          <a:p>
            <a:pPr marL="1219170" lvl="1" indent="-423323">
              <a:buClr>
                <a:schemeClr val="dk1"/>
              </a:buClr>
              <a:buSzPts val="1400"/>
              <a:buFont typeface="Arial"/>
              <a:buChar char="○"/>
            </a:pPr>
            <a:r>
              <a:rPr lang="en" sz="1867">
                <a:solidFill>
                  <a:schemeClr val="dk1"/>
                </a:solidFill>
                <a:latin typeface="Arial"/>
                <a:ea typeface="Arial"/>
                <a:cs typeface="Arial"/>
                <a:sym typeface="Arial"/>
              </a:rPr>
              <a:t>Proxy Reverse</a:t>
            </a:r>
            <a:br>
              <a:rPr lang="en" sz="1867">
                <a:solidFill>
                  <a:schemeClr val="dk1"/>
                </a:solidFill>
                <a:latin typeface="Arial"/>
                <a:ea typeface="Arial"/>
                <a:cs typeface="Arial"/>
                <a:sym typeface="Arial"/>
              </a:rPr>
            </a:b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Join point:</a:t>
            </a:r>
            <a:endParaRPr sz="1867">
              <a:solidFill>
                <a:srgbClr val="000000"/>
              </a:solidFill>
              <a:latin typeface="Arial"/>
              <a:ea typeface="Arial"/>
              <a:cs typeface="Arial"/>
              <a:sym typeface="Arial"/>
            </a:endParaRPr>
          </a:p>
          <a:p>
            <a:pPr marL="1219170" lvl="1" indent="-423323">
              <a:buClr>
                <a:srgbClr val="000000"/>
              </a:buClr>
              <a:buSzPts val="1400"/>
              <a:buFont typeface="Arial"/>
              <a:buChar char="○"/>
            </a:pPr>
            <a:r>
              <a:rPr lang="en" sz="1867">
                <a:solidFill>
                  <a:srgbClr val="000000"/>
                </a:solidFill>
                <a:latin typeface="Arial"/>
                <a:ea typeface="Arial"/>
                <a:cs typeface="Arial"/>
                <a:sym typeface="Arial"/>
              </a:rPr>
              <a:t>Ingress object</a:t>
            </a: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p:txBody>
      </p:sp>
      <p:sp>
        <p:nvSpPr>
          <p:cNvPr id="542" name="Google Shape;542;p61"/>
          <p:cNvSpPr/>
          <p:nvPr/>
        </p:nvSpPr>
        <p:spPr>
          <a:xfrm>
            <a:off x="3520801" y="1614834"/>
            <a:ext cx="2025767" cy="708300"/>
          </a:xfrm>
          <a:prstGeom prst="flowChartProcess">
            <a:avLst/>
          </a:prstGeom>
          <a:solidFill>
            <a:srgbClr val="9BB5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a:solidFill>
                  <a:srgbClr val="FFFFFF"/>
                </a:solidFill>
                <a:latin typeface="Arial"/>
                <a:ea typeface="Arial"/>
                <a:cs typeface="Arial"/>
                <a:sym typeface="Arial"/>
              </a:rPr>
              <a:t>Service </a:t>
            </a:r>
            <a:endParaRPr sz="1867">
              <a:solidFill>
                <a:srgbClr val="FFFFFF"/>
              </a:solidFill>
              <a:latin typeface="Arial"/>
              <a:ea typeface="Arial"/>
              <a:cs typeface="Arial"/>
              <a:sym typeface="Arial"/>
            </a:endParaRPr>
          </a:p>
          <a:p>
            <a:pPr algn="ctr">
              <a:buClr>
                <a:srgbClr val="000000"/>
              </a:buClr>
              <a:buSzPts val="1400"/>
            </a:pPr>
            <a:r>
              <a:rPr lang="en" sz="1867">
                <a:solidFill>
                  <a:srgbClr val="FFFFFF"/>
                </a:solidFill>
                <a:latin typeface="Arial"/>
                <a:ea typeface="Arial"/>
                <a:cs typeface="Arial"/>
                <a:sym typeface="Arial"/>
              </a:rPr>
              <a:t>(Load Balancer)</a:t>
            </a:r>
            <a:endParaRPr sz="1867">
              <a:solidFill>
                <a:srgbClr val="FFFFFF"/>
              </a:solidFill>
              <a:latin typeface="Arial"/>
              <a:ea typeface="Arial"/>
              <a:cs typeface="Arial"/>
              <a:sym typeface="Arial"/>
            </a:endParaRPr>
          </a:p>
        </p:txBody>
      </p:sp>
      <p:cxnSp>
        <p:nvCxnSpPr>
          <p:cNvPr id="543" name="Google Shape;543;p61"/>
          <p:cNvCxnSpPr>
            <a:stCxn id="542" idx="2"/>
          </p:cNvCxnSpPr>
          <p:nvPr/>
        </p:nvCxnSpPr>
        <p:spPr>
          <a:xfrm>
            <a:off x="4533684" y="2323133"/>
            <a:ext cx="0" cy="520400"/>
          </a:xfrm>
          <a:prstGeom prst="straightConnector1">
            <a:avLst/>
          </a:prstGeom>
          <a:noFill/>
          <a:ln w="28575" cap="flat" cmpd="sng">
            <a:solidFill>
              <a:schemeClr val="dk2"/>
            </a:solidFill>
            <a:prstDash val="solid"/>
            <a:round/>
            <a:headEnd type="none" w="sm" len="sm"/>
            <a:tailEnd type="stealth" w="med" len="med"/>
          </a:ln>
        </p:spPr>
      </p:cxnSp>
      <p:sp>
        <p:nvSpPr>
          <p:cNvPr id="544" name="Google Shape;544;p61"/>
          <p:cNvSpPr/>
          <p:nvPr/>
        </p:nvSpPr>
        <p:spPr>
          <a:xfrm>
            <a:off x="3520834" y="2843534"/>
            <a:ext cx="2025767" cy="708300"/>
          </a:xfrm>
          <a:prstGeom prst="flowChartProcess">
            <a:avLst/>
          </a:prstGeom>
          <a:solidFill>
            <a:srgbClr val="9BB5FF"/>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lt1"/>
                </a:solidFill>
                <a:latin typeface="Arial"/>
                <a:ea typeface="Arial"/>
                <a:cs typeface="Arial"/>
                <a:sym typeface="Arial"/>
              </a:rPr>
              <a:t>Pod</a:t>
            </a:r>
            <a:endParaRPr sz="1600">
              <a:solidFill>
                <a:schemeClr val="lt1"/>
              </a:solidFill>
              <a:latin typeface="Arial"/>
              <a:ea typeface="Arial"/>
              <a:cs typeface="Arial"/>
              <a:sym typeface="Arial"/>
            </a:endParaRPr>
          </a:p>
          <a:p>
            <a:pPr algn="ctr">
              <a:buClr>
                <a:srgbClr val="000000"/>
              </a:buClr>
              <a:buSzPts val="1200"/>
            </a:pPr>
            <a:r>
              <a:rPr lang="en" sz="1600">
                <a:solidFill>
                  <a:schemeClr val="lt1"/>
                </a:solidFill>
                <a:latin typeface="Arial"/>
                <a:ea typeface="Arial"/>
                <a:cs typeface="Arial"/>
                <a:sym typeface="Arial"/>
              </a:rPr>
              <a:t>(Ingress Controller)</a:t>
            </a:r>
            <a:endParaRPr sz="1600">
              <a:solidFill>
                <a:srgbClr val="FFFFFF"/>
              </a:solidFill>
              <a:latin typeface="Arial"/>
              <a:ea typeface="Arial"/>
              <a:cs typeface="Arial"/>
              <a:sym typeface="Arial"/>
            </a:endParaRPr>
          </a:p>
        </p:txBody>
      </p:sp>
      <p:sp>
        <p:nvSpPr>
          <p:cNvPr id="545" name="Google Shape;545;p61"/>
          <p:cNvSpPr/>
          <p:nvPr/>
        </p:nvSpPr>
        <p:spPr>
          <a:xfrm>
            <a:off x="2264668" y="4075667"/>
            <a:ext cx="1340633" cy="7104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Ingress</a:t>
            </a:r>
            <a:endParaRPr sz="1600">
              <a:solidFill>
                <a:srgbClr val="000000"/>
              </a:solidFill>
              <a:latin typeface="Arial"/>
              <a:ea typeface="Arial"/>
              <a:cs typeface="Arial"/>
              <a:sym typeface="Arial"/>
            </a:endParaRPr>
          </a:p>
        </p:txBody>
      </p:sp>
      <p:sp>
        <p:nvSpPr>
          <p:cNvPr id="546" name="Google Shape;546;p61"/>
          <p:cNvSpPr/>
          <p:nvPr/>
        </p:nvSpPr>
        <p:spPr>
          <a:xfrm>
            <a:off x="639068" y="5303033"/>
            <a:ext cx="1340633" cy="7104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Service</a:t>
            </a:r>
            <a:endParaRPr sz="1600">
              <a:solidFill>
                <a:srgbClr val="000000"/>
              </a:solidFill>
              <a:latin typeface="Arial"/>
              <a:ea typeface="Arial"/>
              <a:cs typeface="Arial"/>
              <a:sym typeface="Arial"/>
            </a:endParaRPr>
          </a:p>
          <a:p>
            <a:pPr algn="ctr">
              <a:buClr>
                <a:srgbClr val="000000"/>
              </a:buClr>
              <a:buSzPts val="1200"/>
            </a:pPr>
            <a:r>
              <a:rPr lang="en" sz="1600">
                <a:solidFill>
                  <a:srgbClr val="000000"/>
                </a:solidFill>
                <a:latin typeface="Arial"/>
                <a:ea typeface="Arial"/>
                <a:cs typeface="Arial"/>
                <a:sym typeface="Arial"/>
              </a:rPr>
              <a:t>(NodePort)</a:t>
            </a:r>
            <a:endParaRPr sz="1600">
              <a:solidFill>
                <a:srgbClr val="000000"/>
              </a:solidFill>
              <a:latin typeface="Arial"/>
              <a:ea typeface="Arial"/>
              <a:cs typeface="Arial"/>
              <a:sym typeface="Arial"/>
            </a:endParaRPr>
          </a:p>
        </p:txBody>
      </p:sp>
      <p:sp>
        <p:nvSpPr>
          <p:cNvPr id="547" name="Google Shape;547;p61"/>
          <p:cNvSpPr/>
          <p:nvPr/>
        </p:nvSpPr>
        <p:spPr>
          <a:xfrm>
            <a:off x="2271001" y="5303333"/>
            <a:ext cx="1340633" cy="7104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Service</a:t>
            </a:r>
            <a:endParaRPr sz="1600">
              <a:solidFill>
                <a:srgbClr val="000000"/>
              </a:solidFill>
              <a:latin typeface="Arial"/>
              <a:ea typeface="Arial"/>
              <a:cs typeface="Arial"/>
              <a:sym typeface="Arial"/>
            </a:endParaRPr>
          </a:p>
          <a:p>
            <a:pPr algn="ctr">
              <a:buClr>
                <a:srgbClr val="000000"/>
              </a:buClr>
              <a:buSzPts val="1200"/>
            </a:pPr>
            <a:r>
              <a:rPr lang="en" sz="1600">
                <a:solidFill>
                  <a:srgbClr val="000000"/>
                </a:solidFill>
                <a:latin typeface="Arial"/>
                <a:ea typeface="Arial"/>
                <a:cs typeface="Arial"/>
                <a:sym typeface="Arial"/>
              </a:rPr>
              <a:t>(NodePort)</a:t>
            </a:r>
            <a:endParaRPr sz="1600">
              <a:solidFill>
                <a:srgbClr val="000000"/>
              </a:solidFill>
              <a:latin typeface="Arial"/>
              <a:ea typeface="Arial"/>
              <a:cs typeface="Arial"/>
              <a:sym typeface="Arial"/>
            </a:endParaRPr>
          </a:p>
        </p:txBody>
      </p:sp>
      <p:cxnSp>
        <p:nvCxnSpPr>
          <p:cNvPr id="548" name="Google Shape;548;p61"/>
          <p:cNvCxnSpPr>
            <a:endCxn id="545" idx="0"/>
          </p:cNvCxnSpPr>
          <p:nvPr/>
        </p:nvCxnSpPr>
        <p:spPr>
          <a:xfrm flipH="1">
            <a:off x="2934984" y="3555667"/>
            <a:ext cx="574000" cy="520000"/>
          </a:xfrm>
          <a:prstGeom prst="straightConnector1">
            <a:avLst/>
          </a:prstGeom>
          <a:noFill/>
          <a:ln w="28575" cap="flat" cmpd="sng">
            <a:solidFill>
              <a:schemeClr val="dk2"/>
            </a:solidFill>
            <a:prstDash val="solid"/>
            <a:round/>
            <a:headEnd type="none" w="sm" len="sm"/>
            <a:tailEnd type="stealth" w="med" len="med"/>
          </a:ln>
        </p:spPr>
      </p:cxnSp>
      <p:cxnSp>
        <p:nvCxnSpPr>
          <p:cNvPr id="549" name="Google Shape;549;p61"/>
          <p:cNvCxnSpPr/>
          <p:nvPr/>
        </p:nvCxnSpPr>
        <p:spPr>
          <a:xfrm flipH="1">
            <a:off x="1308867" y="4770267"/>
            <a:ext cx="976400" cy="532800"/>
          </a:xfrm>
          <a:prstGeom prst="straightConnector1">
            <a:avLst/>
          </a:prstGeom>
          <a:noFill/>
          <a:ln w="28575" cap="flat" cmpd="sng">
            <a:solidFill>
              <a:schemeClr val="dk2"/>
            </a:solidFill>
            <a:prstDash val="solid"/>
            <a:round/>
            <a:headEnd type="none" w="sm" len="sm"/>
            <a:tailEnd type="stealth" w="med" len="med"/>
          </a:ln>
        </p:spPr>
      </p:cxnSp>
      <p:cxnSp>
        <p:nvCxnSpPr>
          <p:cNvPr id="550" name="Google Shape;550;p61"/>
          <p:cNvCxnSpPr/>
          <p:nvPr/>
        </p:nvCxnSpPr>
        <p:spPr>
          <a:xfrm>
            <a:off x="2934967" y="4786000"/>
            <a:ext cx="0" cy="510400"/>
          </a:xfrm>
          <a:prstGeom prst="straightConnector1">
            <a:avLst/>
          </a:prstGeom>
          <a:noFill/>
          <a:ln w="28575" cap="flat" cmpd="sng">
            <a:solidFill>
              <a:schemeClr val="dk2"/>
            </a:solidFill>
            <a:prstDash val="solid"/>
            <a:round/>
            <a:headEnd type="none" w="sm" len="sm"/>
            <a:tailEnd type="stealth" w="med" len="med"/>
          </a:ln>
        </p:spPr>
      </p:cxnSp>
      <p:cxnSp>
        <p:nvCxnSpPr>
          <p:cNvPr id="551" name="Google Shape;551;p61"/>
          <p:cNvCxnSpPr>
            <a:endCxn id="552" idx="0"/>
          </p:cNvCxnSpPr>
          <p:nvPr/>
        </p:nvCxnSpPr>
        <p:spPr>
          <a:xfrm>
            <a:off x="5546684" y="3555900"/>
            <a:ext cx="600400" cy="523600"/>
          </a:xfrm>
          <a:prstGeom prst="straightConnector1">
            <a:avLst/>
          </a:prstGeom>
          <a:noFill/>
          <a:ln w="28575" cap="flat" cmpd="sng">
            <a:solidFill>
              <a:schemeClr val="dk2"/>
            </a:solidFill>
            <a:prstDash val="solid"/>
            <a:round/>
            <a:headEnd type="none" w="sm" len="sm"/>
            <a:tailEnd type="stealth" w="med" len="med"/>
          </a:ln>
        </p:spPr>
      </p:cxnSp>
      <p:sp>
        <p:nvSpPr>
          <p:cNvPr id="552" name="Google Shape;552;p61"/>
          <p:cNvSpPr/>
          <p:nvPr/>
        </p:nvSpPr>
        <p:spPr>
          <a:xfrm>
            <a:off x="5476768" y="4079500"/>
            <a:ext cx="1340633" cy="7104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Ingress</a:t>
            </a:r>
            <a:endParaRPr sz="1600">
              <a:solidFill>
                <a:srgbClr val="000000"/>
              </a:solidFill>
              <a:latin typeface="Arial"/>
              <a:ea typeface="Arial"/>
              <a:cs typeface="Arial"/>
              <a:sym typeface="Arial"/>
            </a:endParaRPr>
          </a:p>
        </p:txBody>
      </p:sp>
      <p:sp>
        <p:nvSpPr>
          <p:cNvPr id="553" name="Google Shape;553;p61"/>
          <p:cNvSpPr/>
          <p:nvPr/>
        </p:nvSpPr>
        <p:spPr>
          <a:xfrm>
            <a:off x="5483101" y="5307167"/>
            <a:ext cx="1340633" cy="7104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n" sz="1600">
                <a:solidFill>
                  <a:srgbClr val="000000"/>
                </a:solidFill>
                <a:latin typeface="Arial"/>
                <a:ea typeface="Arial"/>
                <a:cs typeface="Arial"/>
                <a:sym typeface="Arial"/>
              </a:rPr>
              <a:t>Service</a:t>
            </a:r>
            <a:endParaRPr sz="1600">
              <a:solidFill>
                <a:srgbClr val="000000"/>
              </a:solidFill>
              <a:latin typeface="Arial"/>
              <a:ea typeface="Arial"/>
              <a:cs typeface="Arial"/>
              <a:sym typeface="Arial"/>
            </a:endParaRPr>
          </a:p>
          <a:p>
            <a:pPr algn="ctr">
              <a:buClr>
                <a:srgbClr val="000000"/>
              </a:buClr>
              <a:buSzPts val="1200"/>
            </a:pPr>
            <a:r>
              <a:rPr lang="en" sz="1600">
                <a:solidFill>
                  <a:srgbClr val="000000"/>
                </a:solidFill>
                <a:latin typeface="Arial"/>
                <a:ea typeface="Arial"/>
                <a:cs typeface="Arial"/>
                <a:sym typeface="Arial"/>
              </a:rPr>
              <a:t>(NodePort)</a:t>
            </a:r>
            <a:endParaRPr sz="1600">
              <a:solidFill>
                <a:srgbClr val="000000"/>
              </a:solidFill>
              <a:latin typeface="Arial"/>
              <a:ea typeface="Arial"/>
              <a:cs typeface="Arial"/>
              <a:sym typeface="Arial"/>
            </a:endParaRPr>
          </a:p>
        </p:txBody>
      </p:sp>
      <p:cxnSp>
        <p:nvCxnSpPr>
          <p:cNvPr id="554" name="Google Shape;554;p61"/>
          <p:cNvCxnSpPr/>
          <p:nvPr/>
        </p:nvCxnSpPr>
        <p:spPr>
          <a:xfrm>
            <a:off x="6147067" y="4789833"/>
            <a:ext cx="0" cy="510400"/>
          </a:xfrm>
          <a:prstGeom prst="straightConnector1">
            <a:avLst/>
          </a:prstGeom>
          <a:noFill/>
          <a:ln w="28575" cap="flat" cmpd="sng">
            <a:solidFill>
              <a:schemeClr val="dk2"/>
            </a:solidFill>
            <a:prstDash val="solid"/>
            <a:round/>
            <a:headEnd type="none" w="sm" len="sm"/>
            <a:tailEnd type="stealth" w="med" len="med"/>
          </a:ln>
        </p:spPr>
      </p:cxnSp>
      <p:sp>
        <p:nvSpPr>
          <p:cNvPr id="555" name="Google Shape;555;p61"/>
          <p:cNvSpPr/>
          <p:nvPr/>
        </p:nvSpPr>
        <p:spPr>
          <a:xfrm>
            <a:off x="3839251" y="4369867"/>
            <a:ext cx="118800" cy="118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6" name="Google Shape;556;p61"/>
          <p:cNvSpPr/>
          <p:nvPr/>
        </p:nvSpPr>
        <p:spPr>
          <a:xfrm>
            <a:off x="4269617" y="4369867"/>
            <a:ext cx="118800" cy="118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7" name="Google Shape;557;p61"/>
          <p:cNvSpPr/>
          <p:nvPr/>
        </p:nvSpPr>
        <p:spPr>
          <a:xfrm>
            <a:off x="4699984" y="4369867"/>
            <a:ext cx="118800" cy="118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8" name="Google Shape;558;p61"/>
          <p:cNvSpPr/>
          <p:nvPr/>
        </p:nvSpPr>
        <p:spPr>
          <a:xfrm>
            <a:off x="5130351" y="4369867"/>
            <a:ext cx="118800" cy="118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9" name="Google Shape;559;p61"/>
          <p:cNvSpPr/>
          <p:nvPr/>
        </p:nvSpPr>
        <p:spPr>
          <a:xfrm>
            <a:off x="3845584" y="5601367"/>
            <a:ext cx="118800" cy="118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60" name="Google Shape;560;p61"/>
          <p:cNvSpPr/>
          <p:nvPr/>
        </p:nvSpPr>
        <p:spPr>
          <a:xfrm>
            <a:off x="4275951" y="5601367"/>
            <a:ext cx="118800" cy="118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61" name="Google Shape;561;p61"/>
          <p:cNvSpPr/>
          <p:nvPr/>
        </p:nvSpPr>
        <p:spPr>
          <a:xfrm>
            <a:off x="4706317" y="5601367"/>
            <a:ext cx="118800" cy="118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62" name="Google Shape;562;p61"/>
          <p:cNvSpPr/>
          <p:nvPr/>
        </p:nvSpPr>
        <p:spPr>
          <a:xfrm>
            <a:off x="5136684" y="5601367"/>
            <a:ext cx="118800" cy="118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249333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2"/>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Ingress </a:t>
            </a:r>
            <a:endParaRPr sz="4800"/>
          </a:p>
        </p:txBody>
      </p:sp>
      <p:sp>
        <p:nvSpPr>
          <p:cNvPr id="568" name="Google Shape;568;p62"/>
          <p:cNvSpPr txBox="1"/>
          <p:nvPr/>
        </p:nvSpPr>
        <p:spPr>
          <a:xfrm>
            <a:off x="8692133" y="1454067"/>
            <a:ext cx="6143600" cy="2736800"/>
          </a:xfrm>
          <a:prstGeom prst="rect">
            <a:avLst/>
          </a:prstGeom>
          <a:noFill/>
          <a:ln>
            <a:noFill/>
          </a:ln>
        </p:spPr>
        <p:txBody>
          <a:bodyPr spcFirstLastPara="1" wrap="square" lIns="121900" tIns="121900" rIns="121900" bIns="121900" anchor="t" anchorCtr="0">
            <a:noAutofit/>
          </a:bodyPr>
          <a:lstStyle/>
          <a:p>
            <a:pPr>
              <a:lnSpc>
                <a:spcPct val="150000"/>
              </a:lnSpc>
              <a:buClr>
                <a:schemeClr val="dk1"/>
              </a:buClr>
              <a:buSzPts val="1100"/>
            </a:pPr>
            <a:r>
              <a:rPr lang="en" sz="1200" b="1">
                <a:solidFill>
                  <a:srgbClr val="569CD6"/>
                </a:solidFill>
                <a:latin typeface="Courier New"/>
                <a:ea typeface="Courier New"/>
                <a:cs typeface="Courier New"/>
                <a:sym typeface="Courier New"/>
              </a:rPr>
              <a:t>apiVersion</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extensions/v1beta1</a:t>
            </a:r>
            <a:endParaRPr sz="1200" b="1">
              <a:solidFill>
                <a:srgbClr val="CE9178"/>
              </a:solidFill>
              <a:latin typeface="Courier New"/>
              <a:ea typeface="Courier New"/>
              <a:cs typeface="Courier New"/>
              <a:sym typeface="Courier New"/>
            </a:endParaRPr>
          </a:p>
          <a:p>
            <a:pPr>
              <a:lnSpc>
                <a:spcPct val="150000"/>
              </a:lnSpc>
              <a:buClr>
                <a:schemeClr val="dk1"/>
              </a:buClr>
              <a:buSzPts val="1100"/>
            </a:pPr>
            <a:r>
              <a:rPr lang="en" sz="1200" b="1">
                <a:solidFill>
                  <a:srgbClr val="569CD6"/>
                </a:solidFill>
                <a:latin typeface="Courier New"/>
                <a:ea typeface="Courier New"/>
                <a:cs typeface="Courier New"/>
                <a:sym typeface="Courier New"/>
              </a:rPr>
              <a:t>kind</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Ingress</a:t>
            </a:r>
            <a:endParaRPr sz="1200" b="1">
              <a:solidFill>
                <a:srgbClr val="CE9178"/>
              </a:solidFill>
              <a:latin typeface="Courier New"/>
              <a:ea typeface="Courier New"/>
              <a:cs typeface="Courier New"/>
              <a:sym typeface="Courier New"/>
            </a:endParaRPr>
          </a:p>
          <a:p>
            <a:pPr>
              <a:lnSpc>
                <a:spcPct val="150000"/>
              </a:lnSpc>
              <a:buClr>
                <a:schemeClr val="dk1"/>
              </a:buClr>
              <a:buSzPts val="1100"/>
            </a:pPr>
            <a:r>
              <a:rPr lang="en" sz="1200" b="1">
                <a:solidFill>
                  <a:srgbClr val="569CD6"/>
                </a:solidFill>
                <a:latin typeface="Courier New"/>
                <a:ea typeface="Courier New"/>
                <a:cs typeface="Courier New"/>
                <a:sym typeface="Courier New"/>
              </a:rPr>
              <a:t>metadata</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name</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test</a:t>
            </a:r>
            <a:endParaRPr sz="1200" b="1">
              <a:solidFill>
                <a:srgbClr val="CE9178"/>
              </a:solidFill>
              <a:latin typeface="Courier New"/>
              <a:ea typeface="Courier New"/>
              <a:cs typeface="Courier New"/>
              <a:sym typeface="Courier New"/>
            </a:endParaRPr>
          </a:p>
          <a:p>
            <a:pPr>
              <a:lnSpc>
                <a:spcPct val="150000"/>
              </a:lnSpc>
              <a:buClr>
                <a:schemeClr val="dk1"/>
              </a:buClr>
              <a:buSzPts val="1100"/>
            </a:pPr>
            <a:r>
              <a:rPr lang="en" sz="1200" b="1">
                <a:solidFill>
                  <a:srgbClr val="569CD6"/>
                </a:solidFill>
                <a:latin typeface="Courier New"/>
                <a:ea typeface="Courier New"/>
                <a:cs typeface="Courier New"/>
                <a:sym typeface="Courier New"/>
              </a:rPr>
              <a:t>spec</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rules</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 </a:t>
            </a:r>
            <a:r>
              <a:rPr lang="en" sz="1200" b="1">
                <a:solidFill>
                  <a:srgbClr val="569CD6"/>
                </a:solidFill>
                <a:latin typeface="Courier New"/>
                <a:ea typeface="Courier New"/>
                <a:cs typeface="Courier New"/>
                <a:sym typeface="Courier New"/>
              </a:rPr>
              <a:t>host</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foo.bar.com</a:t>
            </a:r>
            <a:endParaRPr sz="1200" b="1">
              <a:solidFill>
                <a:srgbClr val="CE9178"/>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http</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paths</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 </a:t>
            </a:r>
            <a:r>
              <a:rPr lang="en" sz="1200" b="1">
                <a:solidFill>
                  <a:srgbClr val="569CD6"/>
                </a:solidFill>
                <a:latin typeface="Courier New"/>
                <a:ea typeface="Courier New"/>
                <a:cs typeface="Courier New"/>
                <a:sym typeface="Courier New"/>
              </a:rPr>
              <a:t>backend</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serviceName</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s1</a:t>
            </a:r>
            <a:endParaRPr sz="1200" b="1">
              <a:solidFill>
                <a:srgbClr val="CE9178"/>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servicePort</a:t>
            </a:r>
            <a:r>
              <a:rPr lang="en" sz="1200" b="1">
                <a:solidFill>
                  <a:srgbClr val="D4D4D4"/>
                </a:solidFill>
                <a:latin typeface="Courier New"/>
                <a:ea typeface="Courier New"/>
                <a:cs typeface="Courier New"/>
                <a:sym typeface="Courier New"/>
              </a:rPr>
              <a:t>: </a:t>
            </a:r>
            <a:r>
              <a:rPr lang="en" sz="1200" b="1">
                <a:solidFill>
                  <a:srgbClr val="B5CEA8"/>
                </a:solidFill>
                <a:latin typeface="Courier New"/>
                <a:ea typeface="Courier New"/>
                <a:cs typeface="Courier New"/>
                <a:sym typeface="Courier New"/>
              </a:rPr>
              <a:t>80</a:t>
            </a:r>
            <a:endParaRPr sz="1200" b="1">
              <a:solidFill>
                <a:srgbClr val="B5CEA8"/>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 </a:t>
            </a:r>
            <a:r>
              <a:rPr lang="en" sz="1200" b="1">
                <a:solidFill>
                  <a:srgbClr val="569CD6"/>
                </a:solidFill>
                <a:latin typeface="Courier New"/>
                <a:ea typeface="Courier New"/>
                <a:cs typeface="Courier New"/>
                <a:sym typeface="Courier New"/>
              </a:rPr>
              <a:t>host</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bar.foo.com</a:t>
            </a:r>
            <a:endParaRPr sz="1200" b="1">
              <a:solidFill>
                <a:srgbClr val="CE9178"/>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http</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paths</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 </a:t>
            </a:r>
            <a:r>
              <a:rPr lang="en" sz="1200" b="1">
                <a:solidFill>
                  <a:srgbClr val="569CD6"/>
                </a:solidFill>
                <a:latin typeface="Courier New"/>
                <a:ea typeface="Courier New"/>
                <a:cs typeface="Courier New"/>
                <a:sym typeface="Courier New"/>
              </a:rPr>
              <a:t>backend</a:t>
            </a:r>
            <a:r>
              <a:rPr lang="en" sz="1200" b="1">
                <a:solidFill>
                  <a:srgbClr val="D4D4D4"/>
                </a:solidFill>
                <a:latin typeface="Courier New"/>
                <a:ea typeface="Courier New"/>
                <a:cs typeface="Courier New"/>
                <a:sym typeface="Courier New"/>
              </a:rPr>
              <a:t>:</a:t>
            </a:r>
            <a:endParaRPr sz="1200" b="1">
              <a:solidFill>
                <a:srgbClr val="D4D4D4"/>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serviceName</a:t>
            </a:r>
            <a:r>
              <a:rPr lang="en" sz="1200" b="1">
                <a:solidFill>
                  <a:srgbClr val="D4D4D4"/>
                </a:solidFill>
                <a:latin typeface="Courier New"/>
                <a:ea typeface="Courier New"/>
                <a:cs typeface="Courier New"/>
                <a:sym typeface="Courier New"/>
              </a:rPr>
              <a:t>: </a:t>
            </a:r>
            <a:r>
              <a:rPr lang="en" sz="1200" b="1">
                <a:solidFill>
                  <a:srgbClr val="CE9178"/>
                </a:solidFill>
                <a:latin typeface="Courier New"/>
                <a:ea typeface="Courier New"/>
                <a:cs typeface="Courier New"/>
                <a:sym typeface="Courier New"/>
              </a:rPr>
              <a:t>s2</a:t>
            </a:r>
            <a:endParaRPr sz="1200" b="1">
              <a:solidFill>
                <a:srgbClr val="CE9178"/>
              </a:solidFill>
              <a:latin typeface="Courier New"/>
              <a:ea typeface="Courier New"/>
              <a:cs typeface="Courier New"/>
              <a:sym typeface="Courier New"/>
            </a:endParaRPr>
          </a:p>
          <a:p>
            <a:pPr>
              <a:lnSpc>
                <a:spcPct val="150000"/>
              </a:lnSpc>
              <a:buClr>
                <a:schemeClr val="dk1"/>
              </a:buClr>
              <a:buSzPts val="1100"/>
            </a:pPr>
            <a:r>
              <a:rPr lang="en" sz="1200" b="1">
                <a:solidFill>
                  <a:srgbClr val="D4D4D4"/>
                </a:solidFill>
                <a:latin typeface="Courier New"/>
                <a:ea typeface="Courier New"/>
                <a:cs typeface="Courier New"/>
                <a:sym typeface="Courier New"/>
              </a:rPr>
              <a:t>         </a:t>
            </a:r>
            <a:r>
              <a:rPr lang="en" sz="1200" b="1">
                <a:solidFill>
                  <a:srgbClr val="569CD6"/>
                </a:solidFill>
                <a:latin typeface="Courier New"/>
                <a:ea typeface="Courier New"/>
                <a:cs typeface="Courier New"/>
                <a:sym typeface="Courier New"/>
              </a:rPr>
              <a:t>servicePort</a:t>
            </a:r>
            <a:r>
              <a:rPr lang="en" sz="1200" b="1">
                <a:solidFill>
                  <a:srgbClr val="D4D4D4"/>
                </a:solidFill>
                <a:latin typeface="Courier New"/>
                <a:ea typeface="Courier New"/>
                <a:cs typeface="Courier New"/>
                <a:sym typeface="Courier New"/>
              </a:rPr>
              <a:t>: </a:t>
            </a:r>
            <a:r>
              <a:rPr lang="en" sz="1200" b="1">
                <a:solidFill>
                  <a:srgbClr val="B5CEA8"/>
                </a:solidFill>
                <a:latin typeface="Courier New"/>
                <a:ea typeface="Courier New"/>
                <a:cs typeface="Courier New"/>
                <a:sym typeface="Courier New"/>
              </a:rPr>
              <a:t>80</a:t>
            </a:r>
            <a:endParaRPr sz="1200" b="1">
              <a:solidFill>
                <a:srgbClr val="B5CEA8"/>
              </a:solidFill>
              <a:latin typeface="Courier New"/>
              <a:ea typeface="Courier New"/>
              <a:cs typeface="Courier New"/>
              <a:sym typeface="Courier New"/>
            </a:endParaRPr>
          </a:p>
          <a:p>
            <a:pPr>
              <a:buClr>
                <a:srgbClr val="000000"/>
              </a:buClr>
              <a:buSzPts val="1400"/>
            </a:pPr>
            <a:endParaRPr sz="1867" b="1">
              <a:solidFill>
                <a:srgbClr val="000000"/>
              </a:solidFill>
              <a:latin typeface="Arial"/>
              <a:ea typeface="Arial"/>
              <a:cs typeface="Arial"/>
              <a:sym typeface="Arial"/>
            </a:endParaRPr>
          </a:p>
        </p:txBody>
      </p:sp>
      <p:grpSp>
        <p:nvGrpSpPr>
          <p:cNvPr id="569" name="Google Shape;569;p62"/>
          <p:cNvGrpSpPr/>
          <p:nvPr/>
        </p:nvGrpSpPr>
        <p:grpSpPr>
          <a:xfrm>
            <a:off x="435229" y="2185448"/>
            <a:ext cx="3728064" cy="3906904"/>
            <a:chOff x="310076" y="780156"/>
            <a:chExt cx="3117806" cy="3267370"/>
          </a:xfrm>
        </p:grpSpPr>
        <p:cxnSp>
          <p:nvCxnSpPr>
            <p:cNvPr id="570" name="Google Shape;570;p62"/>
            <p:cNvCxnSpPr/>
            <p:nvPr/>
          </p:nvCxnSpPr>
          <p:spPr>
            <a:xfrm>
              <a:off x="2227922" y="2529076"/>
              <a:ext cx="0" cy="632100"/>
            </a:xfrm>
            <a:prstGeom prst="straightConnector1">
              <a:avLst/>
            </a:prstGeom>
            <a:noFill/>
            <a:ln w="28575" cap="flat" cmpd="sng">
              <a:solidFill>
                <a:srgbClr val="6DD957"/>
              </a:solidFill>
              <a:prstDash val="solid"/>
              <a:round/>
              <a:headEnd type="none" w="sm" len="sm"/>
              <a:tailEnd type="stealth" w="med" len="med"/>
            </a:ln>
          </p:spPr>
        </p:cxnSp>
        <p:cxnSp>
          <p:nvCxnSpPr>
            <p:cNvPr id="571" name="Google Shape;571;p62"/>
            <p:cNvCxnSpPr/>
            <p:nvPr/>
          </p:nvCxnSpPr>
          <p:spPr>
            <a:xfrm>
              <a:off x="1557595" y="2529076"/>
              <a:ext cx="0" cy="632100"/>
            </a:xfrm>
            <a:prstGeom prst="straightConnector1">
              <a:avLst/>
            </a:prstGeom>
            <a:noFill/>
            <a:ln w="28575" cap="flat" cmpd="sng">
              <a:solidFill>
                <a:srgbClr val="4671D6"/>
              </a:solidFill>
              <a:prstDash val="solid"/>
              <a:round/>
              <a:headEnd type="none" w="sm" len="sm"/>
              <a:tailEnd type="stealth" w="med" len="med"/>
            </a:ln>
          </p:spPr>
        </p:cxnSp>
        <p:grpSp>
          <p:nvGrpSpPr>
            <p:cNvPr id="572" name="Google Shape;572;p62"/>
            <p:cNvGrpSpPr/>
            <p:nvPr/>
          </p:nvGrpSpPr>
          <p:grpSpPr>
            <a:xfrm>
              <a:off x="310076" y="3161265"/>
              <a:ext cx="1477063" cy="519954"/>
              <a:chOff x="421900" y="1598900"/>
              <a:chExt cx="1626900" cy="572700"/>
            </a:xfrm>
          </p:grpSpPr>
          <p:sp>
            <p:nvSpPr>
              <p:cNvPr id="573" name="Google Shape;573;p62"/>
              <p:cNvSpPr/>
              <p:nvPr/>
            </p:nvSpPr>
            <p:spPr>
              <a:xfrm>
                <a:off x="421900" y="1598900"/>
                <a:ext cx="1626900" cy="5727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endParaRPr sz="1600" b="1">
                  <a:solidFill>
                    <a:srgbClr val="000000"/>
                  </a:solidFill>
                  <a:latin typeface="Arial"/>
                  <a:ea typeface="Arial"/>
                  <a:cs typeface="Arial"/>
                  <a:sym typeface="Arial"/>
                </a:endParaRPr>
              </a:p>
            </p:txBody>
          </p:sp>
          <p:sp>
            <p:nvSpPr>
              <p:cNvPr id="574" name="Google Shape;574;p62"/>
              <p:cNvSpPr/>
              <p:nvPr/>
            </p:nvSpPr>
            <p:spPr>
              <a:xfrm>
                <a:off x="505200" y="1684350"/>
                <a:ext cx="422800" cy="4036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sp>
            <p:nvSpPr>
              <p:cNvPr id="575" name="Google Shape;575;p62"/>
              <p:cNvSpPr/>
              <p:nvPr/>
            </p:nvSpPr>
            <p:spPr>
              <a:xfrm>
                <a:off x="1027575" y="1684350"/>
                <a:ext cx="422800" cy="4036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sp>
            <p:nvSpPr>
              <p:cNvPr id="576" name="Google Shape;576;p62"/>
              <p:cNvSpPr/>
              <p:nvPr/>
            </p:nvSpPr>
            <p:spPr>
              <a:xfrm>
                <a:off x="1549950" y="1684350"/>
                <a:ext cx="422800" cy="4036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grpSp>
        <p:grpSp>
          <p:nvGrpSpPr>
            <p:cNvPr id="577" name="Google Shape;577;p62"/>
            <p:cNvGrpSpPr/>
            <p:nvPr/>
          </p:nvGrpSpPr>
          <p:grpSpPr>
            <a:xfrm>
              <a:off x="436972" y="3310377"/>
              <a:ext cx="1124426" cy="221908"/>
              <a:chOff x="405878" y="2186473"/>
              <a:chExt cx="1148780" cy="226714"/>
            </a:xfrm>
          </p:grpSpPr>
          <p:grpSp>
            <p:nvGrpSpPr>
              <p:cNvPr id="578" name="Google Shape;578;p62"/>
              <p:cNvGrpSpPr/>
              <p:nvPr/>
            </p:nvGrpSpPr>
            <p:grpSpPr>
              <a:xfrm>
                <a:off x="405878" y="2186473"/>
                <a:ext cx="176280" cy="226714"/>
                <a:chOff x="419599" y="2200975"/>
                <a:chExt cx="189875" cy="244199"/>
              </a:xfrm>
            </p:grpSpPr>
            <p:sp>
              <p:nvSpPr>
                <p:cNvPr id="579" name="Google Shape;579;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0" name="Google Shape;580;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nvGrpSpPr>
              <p:cNvPr id="581" name="Google Shape;581;p62"/>
              <p:cNvGrpSpPr/>
              <p:nvPr/>
            </p:nvGrpSpPr>
            <p:grpSpPr>
              <a:xfrm>
                <a:off x="892128" y="2186473"/>
                <a:ext cx="176280" cy="226714"/>
                <a:chOff x="419599" y="2200975"/>
                <a:chExt cx="189875" cy="244199"/>
              </a:xfrm>
            </p:grpSpPr>
            <p:sp>
              <p:nvSpPr>
                <p:cNvPr id="582" name="Google Shape;582;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3" name="Google Shape;583;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nvGrpSpPr>
              <p:cNvPr id="584" name="Google Shape;584;p62"/>
              <p:cNvGrpSpPr/>
              <p:nvPr/>
            </p:nvGrpSpPr>
            <p:grpSpPr>
              <a:xfrm>
                <a:off x="1378378" y="2186473"/>
                <a:ext cx="176280" cy="226714"/>
                <a:chOff x="419599" y="2200975"/>
                <a:chExt cx="189875" cy="244199"/>
              </a:xfrm>
            </p:grpSpPr>
            <p:sp>
              <p:nvSpPr>
                <p:cNvPr id="585" name="Google Shape;585;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6" name="Google Shape;586;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grpSp>
          <p:nvGrpSpPr>
            <p:cNvPr id="587" name="Google Shape;587;p62"/>
            <p:cNvGrpSpPr/>
            <p:nvPr/>
          </p:nvGrpSpPr>
          <p:grpSpPr>
            <a:xfrm>
              <a:off x="1950819" y="3161265"/>
              <a:ext cx="1477063" cy="519954"/>
              <a:chOff x="421900" y="1598900"/>
              <a:chExt cx="1626900" cy="572700"/>
            </a:xfrm>
          </p:grpSpPr>
          <p:sp>
            <p:nvSpPr>
              <p:cNvPr id="588" name="Google Shape;588;p62"/>
              <p:cNvSpPr/>
              <p:nvPr/>
            </p:nvSpPr>
            <p:spPr>
              <a:xfrm>
                <a:off x="421900" y="1598900"/>
                <a:ext cx="1626900" cy="5727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endParaRPr sz="1600" b="1">
                  <a:solidFill>
                    <a:srgbClr val="000000"/>
                  </a:solidFill>
                  <a:latin typeface="Arial"/>
                  <a:ea typeface="Arial"/>
                  <a:cs typeface="Arial"/>
                  <a:sym typeface="Arial"/>
                </a:endParaRPr>
              </a:p>
            </p:txBody>
          </p:sp>
          <p:sp>
            <p:nvSpPr>
              <p:cNvPr id="589" name="Google Shape;589;p62"/>
              <p:cNvSpPr/>
              <p:nvPr/>
            </p:nvSpPr>
            <p:spPr>
              <a:xfrm>
                <a:off x="505200" y="1684350"/>
                <a:ext cx="422800" cy="403600"/>
              </a:xfrm>
              <a:prstGeom prst="flowChartProcess">
                <a:avLst/>
              </a:prstGeom>
              <a:solidFill>
                <a:srgbClr val="E3FDE9"/>
              </a:solidFill>
              <a:ln w="28575" cap="flat" cmpd="sng">
                <a:solidFill>
                  <a:srgbClr val="39DD3E"/>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grpSp>
        <p:sp>
          <p:nvSpPr>
            <p:cNvPr id="590" name="Google Shape;590;p62"/>
            <p:cNvSpPr/>
            <p:nvPr/>
          </p:nvSpPr>
          <p:spPr>
            <a:xfrm>
              <a:off x="2497412" y="3238845"/>
              <a:ext cx="383859" cy="366429"/>
            </a:xfrm>
            <a:prstGeom prst="flowChartProcess">
              <a:avLst/>
            </a:prstGeom>
            <a:solidFill>
              <a:srgbClr val="E3FDE9"/>
            </a:solidFill>
            <a:ln w="28575" cap="flat" cmpd="sng">
              <a:solidFill>
                <a:srgbClr val="39DD3E"/>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sp>
          <p:nvSpPr>
            <p:cNvPr id="591" name="Google Shape;591;p62"/>
            <p:cNvSpPr/>
            <p:nvPr/>
          </p:nvSpPr>
          <p:spPr>
            <a:xfrm>
              <a:off x="2982828" y="3238845"/>
              <a:ext cx="383859" cy="366429"/>
            </a:xfrm>
            <a:prstGeom prst="flowChartProcess">
              <a:avLst/>
            </a:prstGeom>
            <a:solidFill>
              <a:srgbClr val="E3FDE9"/>
            </a:solidFill>
            <a:ln w="28575" cap="flat" cmpd="sng">
              <a:solidFill>
                <a:srgbClr val="39DD3E"/>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grpSp>
          <p:nvGrpSpPr>
            <p:cNvPr id="592" name="Google Shape;592;p62"/>
            <p:cNvGrpSpPr/>
            <p:nvPr/>
          </p:nvGrpSpPr>
          <p:grpSpPr>
            <a:xfrm>
              <a:off x="2079305" y="3310377"/>
              <a:ext cx="1124426" cy="221908"/>
              <a:chOff x="405878" y="2186473"/>
              <a:chExt cx="1148780" cy="226714"/>
            </a:xfrm>
          </p:grpSpPr>
          <p:grpSp>
            <p:nvGrpSpPr>
              <p:cNvPr id="593" name="Google Shape;593;p62"/>
              <p:cNvGrpSpPr/>
              <p:nvPr/>
            </p:nvGrpSpPr>
            <p:grpSpPr>
              <a:xfrm>
                <a:off x="405878" y="2186473"/>
                <a:ext cx="176280" cy="226714"/>
                <a:chOff x="419599" y="2200975"/>
                <a:chExt cx="189875" cy="244199"/>
              </a:xfrm>
            </p:grpSpPr>
            <p:sp>
              <p:nvSpPr>
                <p:cNvPr id="594" name="Google Shape;594;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95" name="Google Shape;595;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nvGrpSpPr>
              <p:cNvPr id="596" name="Google Shape;596;p62"/>
              <p:cNvGrpSpPr/>
              <p:nvPr/>
            </p:nvGrpSpPr>
            <p:grpSpPr>
              <a:xfrm>
                <a:off x="892128" y="2186473"/>
                <a:ext cx="176280" cy="226714"/>
                <a:chOff x="419599" y="2200975"/>
                <a:chExt cx="189875" cy="244199"/>
              </a:xfrm>
            </p:grpSpPr>
            <p:sp>
              <p:nvSpPr>
                <p:cNvPr id="597" name="Google Shape;597;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98" name="Google Shape;598;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nvGrpSpPr>
              <p:cNvPr id="599" name="Google Shape;599;p62"/>
              <p:cNvGrpSpPr/>
              <p:nvPr/>
            </p:nvGrpSpPr>
            <p:grpSpPr>
              <a:xfrm>
                <a:off x="1378378" y="2186473"/>
                <a:ext cx="176280" cy="226714"/>
                <a:chOff x="419599" y="2200975"/>
                <a:chExt cx="189875" cy="244199"/>
              </a:xfrm>
            </p:grpSpPr>
            <p:sp>
              <p:nvSpPr>
                <p:cNvPr id="600" name="Google Shape;600;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01" name="Google Shape;601;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sp>
          <p:nvSpPr>
            <p:cNvPr id="602" name="Google Shape;602;p62"/>
            <p:cNvSpPr/>
            <p:nvPr/>
          </p:nvSpPr>
          <p:spPr>
            <a:xfrm>
              <a:off x="1038180" y="2009059"/>
              <a:ext cx="1721100" cy="5199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b="1">
                  <a:solidFill>
                    <a:srgbClr val="000000"/>
                  </a:solidFill>
                  <a:latin typeface="Arial"/>
                  <a:ea typeface="Arial"/>
                  <a:cs typeface="Arial"/>
                  <a:sym typeface="Arial"/>
                </a:rPr>
                <a:t>Ingress Controller</a:t>
              </a:r>
              <a:endParaRPr sz="1600" b="1">
                <a:solidFill>
                  <a:srgbClr val="000000"/>
                </a:solidFill>
                <a:latin typeface="Arial"/>
                <a:ea typeface="Arial"/>
                <a:cs typeface="Arial"/>
                <a:sym typeface="Arial"/>
              </a:endParaRPr>
            </a:p>
          </p:txBody>
        </p:sp>
        <p:sp>
          <p:nvSpPr>
            <p:cNvPr id="603" name="Google Shape;603;p62"/>
            <p:cNvSpPr txBox="1"/>
            <p:nvPr/>
          </p:nvSpPr>
          <p:spPr>
            <a:xfrm>
              <a:off x="310081" y="3681226"/>
              <a:ext cx="1476900" cy="3663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r>
                <a:rPr lang="en" sz="1600" b="1">
                  <a:solidFill>
                    <a:srgbClr val="4671D6"/>
                  </a:solidFill>
                  <a:latin typeface="Arial"/>
                  <a:ea typeface="Arial"/>
                  <a:cs typeface="Arial"/>
                  <a:sym typeface="Arial"/>
                </a:rPr>
                <a:t>Service Blue</a:t>
              </a:r>
              <a:endParaRPr sz="1600" b="1">
                <a:solidFill>
                  <a:srgbClr val="4671D6"/>
                </a:solidFill>
                <a:latin typeface="Arial"/>
                <a:ea typeface="Arial"/>
                <a:cs typeface="Arial"/>
                <a:sym typeface="Arial"/>
              </a:endParaRPr>
            </a:p>
          </p:txBody>
        </p:sp>
        <p:sp>
          <p:nvSpPr>
            <p:cNvPr id="604" name="Google Shape;604;p62"/>
            <p:cNvSpPr txBox="1"/>
            <p:nvPr/>
          </p:nvSpPr>
          <p:spPr>
            <a:xfrm>
              <a:off x="1950799" y="3681226"/>
              <a:ext cx="1476900" cy="3663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r>
                <a:rPr lang="en" sz="1600" b="1">
                  <a:solidFill>
                    <a:srgbClr val="6DD957"/>
                  </a:solidFill>
                  <a:latin typeface="Arial"/>
                  <a:ea typeface="Arial"/>
                  <a:cs typeface="Arial"/>
                  <a:sym typeface="Arial"/>
                </a:rPr>
                <a:t>Service Green</a:t>
              </a:r>
              <a:endParaRPr sz="1600" b="1">
                <a:solidFill>
                  <a:srgbClr val="6DD957"/>
                </a:solidFill>
                <a:latin typeface="Arial"/>
                <a:ea typeface="Arial"/>
                <a:cs typeface="Arial"/>
                <a:sym typeface="Arial"/>
              </a:endParaRPr>
            </a:p>
          </p:txBody>
        </p:sp>
        <p:cxnSp>
          <p:nvCxnSpPr>
            <p:cNvPr id="605" name="Google Shape;605;p62"/>
            <p:cNvCxnSpPr/>
            <p:nvPr/>
          </p:nvCxnSpPr>
          <p:spPr>
            <a:xfrm>
              <a:off x="1950787" y="1376877"/>
              <a:ext cx="0" cy="632100"/>
            </a:xfrm>
            <a:prstGeom prst="straightConnector1">
              <a:avLst/>
            </a:prstGeom>
            <a:noFill/>
            <a:ln w="28575" cap="flat" cmpd="sng">
              <a:solidFill>
                <a:srgbClr val="000000"/>
              </a:solidFill>
              <a:prstDash val="solid"/>
              <a:round/>
              <a:headEnd type="none" w="sm" len="sm"/>
              <a:tailEnd type="stealth" w="med" len="med"/>
            </a:ln>
          </p:spPr>
        </p:cxnSp>
        <p:sp>
          <p:nvSpPr>
            <p:cNvPr id="606" name="Google Shape;606;p62"/>
            <p:cNvSpPr txBox="1"/>
            <p:nvPr/>
          </p:nvSpPr>
          <p:spPr>
            <a:xfrm>
              <a:off x="1090223" y="780156"/>
              <a:ext cx="1721100" cy="5604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r>
                <a:rPr lang="en" sz="1600" b="1">
                  <a:solidFill>
                    <a:srgbClr val="4671D6"/>
                  </a:solidFill>
                  <a:latin typeface="Arial"/>
                  <a:ea typeface="Arial"/>
                  <a:cs typeface="Arial"/>
                  <a:sym typeface="Arial"/>
                </a:rPr>
                <a:t>myweb.com/blue</a:t>
              </a:r>
              <a:endParaRPr sz="1600" b="1">
                <a:solidFill>
                  <a:srgbClr val="4671D6"/>
                </a:solidFill>
                <a:latin typeface="Arial"/>
                <a:ea typeface="Arial"/>
                <a:cs typeface="Arial"/>
                <a:sym typeface="Arial"/>
              </a:endParaRPr>
            </a:p>
            <a:p>
              <a:pPr algn="ctr">
                <a:buClr>
                  <a:schemeClr val="dk1"/>
                </a:buClr>
                <a:buSzPts val="1100"/>
              </a:pPr>
              <a:r>
                <a:rPr lang="en" sz="1600" b="1">
                  <a:solidFill>
                    <a:srgbClr val="6DD957"/>
                  </a:solidFill>
                  <a:latin typeface="Arial"/>
                  <a:ea typeface="Arial"/>
                  <a:cs typeface="Arial"/>
                  <a:sym typeface="Arial"/>
                </a:rPr>
                <a:t>myweb.com/green</a:t>
              </a:r>
              <a:endParaRPr sz="1600" b="1">
                <a:solidFill>
                  <a:srgbClr val="6DD957"/>
                </a:solidFill>
                <a:latin typeface="Arial"/>
                <a:ea typeface="Arial"/>
                <a:cs typeface="Arial"/>
                <a:sym typeface="Arial"/>
              </a:endParaRPr>
            </a:p>
            <a:p>
              <a:pPr algn="ctr">
                <a:buClr>
                  <a:srgbClr val="000000"/>
                </a:buClr>
                <a:buSzPts val="1200"/>
              </a:pPr>
              <a:endParaRPr sz="1600" b="1">
                <a:solidFill>
                  <a:srgbClr val="4671D6"/>
                </a:solidFill>
                <a:latin typeface="Arial"/>
                <a:ea typeface="Arial"/>
                <a:cs typeface="Arial"/>
                <a:sym typeface="Arial"/>
              </a:endParaRPr>
            </a:p>
          </p:txBody>
        </p:sp>
      </p:grpSp>
      <p:grpSp>
        <p:nvGrpSpPr>
          <p:cNvPr id="607" name="Google Shape;607;p62"/>
          <p:cNvGrpSpPr/>
          <p:nvPr/>
        </p:nvGrpSpPr>
        <p:grpSpPr>
          <a:xfrm>
            <a:off x="4545696" y="2185448"/>
            <a:ext cx="3728064" cy="3906904"/>
            <a:chOff x="310076" y="780156"/>
            <a:chExt cx="3117806" cy="3267370"/>
          </a:xfrm>
        </p:grpSpPr>
        <p:cxnSp>
          <p:nvCxnSpPr>
            <p:cNvPr id="608" name="Google Shape;608;p62"/>
            <p:cNvCxnSpPr/>
            <p:nvPr/>
          </p:nvCxnSpPr>
          <p:spPr>
            <a:xfrm>
              <a:off x="2227922" y="2529076"/>
              <a:ext cx="0" cy="632100"/>
            </a:xfrm>
            <a:prstGeom prst="straightConnector1">
              <a:avLst/>
            </a:prstGeom>
            <a:noFill/>
            <a:ln w="28575" cap="flat" cmpd="sng">
              <a:solidFill>
                <a:srgbClr val="6DD957"/>
              </a:solidFill>
              <a:prstDash val="solid"/>
              <a:round/>
              <a:headEnd type="none" w="sm" len="sm"/>
              <a:tailEnd type="stealth" w="med" len="med"/>
            </a:ln>
          </p:spPr>
        </p:cxnSp>
        <p:cxnSp>
          <p:nvCxnSpPr>
            <p:cNvPr id="609" name="Google Shape;609;p62"/>
            <p:cNvCxnSpPr/>
            <p:nvPr/>
          </p:nvCxnSpPr>
          <p:spPr>
            <a:xfrm>
              <a:off x="1557595" y="2529076"/>
              <a:ext cx="0" cy="632100"/>
            </a:xfrm>
            <a:prstGeom prst="straightConnector1">
              <a:avLst/>
            </a:prstGeom>
            <a:noFill/>
            <a:ln w="28575" cap="flat" cmpd="sng">
              <a:solidFill>
                <a:srgbClr val="4671D6"/>
              </a:solidFill>
              <a:prstDash val="solid"/>
              <a:round/>
              <a:headEnd type="none" w="sm" len="sm"/>
              <a:tailEnd type="stealth" w="med" len="med"/>
            </a:ln>
          </p:spPr>
        </p:cxnSp>
        <p:grpSp>
          <p:nvGrpSpPr>
            <p:cNvPr id="610" name="Google Shape;610;p62"/>
            <p:cNvGrpSpPr/>
            <p:nvPr/>
          </p:nvGrpSpPr>
          <p:grpSpPr>
            <a:xfrm>
              <a:off x="310076" y="3161265"/>
              <a:ext cx="1477063" cy="519954"/>
              <a:chOff x="421900" y="1598900"/>
              <a:chExt cx="1626900" cy="572700"/>
            </a:xfrm>
          </p:grpSpPr>
          <p:sp>
            <p:nvSpPr>
              <p:cNvPr id="611" name="Google Shape;611;p62"/>
              <p:cNvSpPr/>
              <p:nvPr/>
            </p:nvSpPr>
            <p:spPr>
              <a:xfrm>
                <a:off x="421900" y="1598900"/>
                <a:ext cx="1626900" cy="5727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endParaRPr sz="1600" b="1">
                  <a:solidFill>
                    <a:srgbClr val="000000"/>
                  </a:solidFill>
                  <a:latin typeface="Arial"/>
                  <a:ea typeface="Arial"/>
                  <a:cs typeface="Arial"/>
                  <a:sym typeface="Arial"/>
                </a:endParaRPr>
              </a:p>
            </p:txBody>
          </p:sp>
          <p:sp>
            <p:nvSpPr>
              <p:cNvPr id="612" name="Google Shape;612;p62"/>
              <p:cNvSpPr/>
              <p:nvPr/>
            </p:nvSpPr>
            <p:spPr>
              <a:xfrm>
                <a:off x="505200" y="1684350"/>
                <a:ext cx="422800" cy="4036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sp>
            <p:nvSpPr>
              <p:cNvPr id="613" name="Google Shape;613;p62"/>
              <p:cNvSpPr/>
              <p:nvPr/>
            </p:nvSpPr>
            <p:spPr>
              <a:xfrm>
                <a:off x="1027575" y="1684350"/>
                <a:ext cx="422800" cy="4036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sp>
            <p:nvSpPr>
              <p:cNvPr id="614" name="Google Shape;614;p62"/>
              <p:cNvSpPr/>
              <p:nvPr/>
            </p:nvSpPr>
            <p:spPr>
              <a:xfrm>
                <a:off x="1549950" y="1684350"/>
                <a:ext cx="422800" cy="403600"/>
              </a:xfrm>
              <a:prstGeom prst="flowChartProcess">
                <a:avLst/>
              </a:prstGeom>
              <a:solidFill>
                <a:srgbClr val="DFE7FD"/>
              </a:solidFill>
              <a:ln w="28575" cap="flat" cmpd="sng">
                <a:solidFill>
                  <a:srgbClr val="3E70D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grpSp>
        <p:grpSp>
          <p:nvGrpSpPr>
            <p:cNvPr id="615" name="Google Shape;615;p62"/>
            <p:cNvGrpSpPr/>
            <p:nvPr/>
          </p:nvGrpSpPr>
          <p:grpSpPr>
            <a:xfrm>
              <a:off x="436972" y="3310377"/>
              <a:ext cx="1124426" cy="221908"/>
              <a:chOff x="405878" y="2186473"/>
              <a:chExt cx="1148780" cy="226714"/>
            </a:xfrm>
          </p:grpSpPr>
          <p:grpSp>
            <p:nvGrpSpPr>
              <p:cNvPr id="616" name="Google Shape;616;p62"/>
              <p:cNvGrpSpPr/>
              <p:nvPr/>
            </p:nvGrpSpPr>
            <p:grpSpPr>
              <a:xfrm>
                <a:off x="405878" y="2186473"/>
                <a:ext cx="176280" cy="226714"/>
                <a:chOff x="419599" y="2200975"/>
                <a:chExt cx="189875" cy="244199"/>
              </a:xfrm>
            </p:grpSpPr>
            <p:sp>
              <p:nvSpPr>
                <p:cNvPr id="617" name="Google Shape;617;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18" name="Google Shape;618;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nvGrpSpPr>
              <p:cNvPr id="619" name="Google Shape;619;p62"/>
              <p:cNvGrpSpPr/>
              <p:nvPr/>
            </p:nvGrpSpPr>
            <p:grpSpPr>
              <a:xfrm>
                <a:off x="892128" y="2186473"/>
                <a:ext cx="176280" cy="226714"/>
                <a:chOff x="419599" y="2200975"/>
                <a:chExt cx="189875" cy="244199"/>
              </a:xfrm>
            </p:grpSpPr>
            <p:sp>
              <p:nvSpPr>
                <p:cNvPr id="620" name="Google Shape;620;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21" name="Google Shape;621;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nvGrpSpPr>
              <p:cNvPr id="622" name="Google Shape;622;p62"/>
              <p:cNvGrpSpPr/>
              <p:nvPr/>
            </p:nvGrpSpPr>
            <p:grpSpPr>
              <a:xfrm>
                <a:off x="1378378" y="2186473"/>
                <a:ext cx="176280" cy="226714"/>
                <a:chOff x="419599" y="2200975"/>
                <a:chExt cx="189875" cy="244199"/>
              </a:xfrm>
            </p:grpSpPr>
            <p:sp>
              <p:nvSpPr>
                <p:cNvPr id="623" name="Google Shape;623;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24" name="Google Shape;624;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grpSp>
          <p:nvGrpSpPr>
            <p:cNvPr id="625" name="Google Shape;625;p62"/>
            <p:cNvGrpSpPr/>
            <p:nvPr/>
          </p:nvGrpSpPr>
          <p:grpSpPr>
            <a:xfrm>
              <a:off x="1950819" y="3161265"/>
              <a:ext cx="1477063" cy="519954"/>
              <a:chOff x="421900" y="1598900"/>
              <a:chExt cx="1626900" cy="572700"/>
            </a:xfrm>
          </p:grpSpPr>
          <p:sp>
            <p:nvSpPr>
              <p:cNvPr id="626" name="Google Shape;626;p62"/>
              <p:cNvSpPr/>
              <p:nvPr/>
            </p:nvSpPr>
            <p:spPr>
              <a:xfrm>
                <a:off x="421900" y="1598900"/>
                <a:ext cx="1626900" cy="5727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endParaRPr sz="1600" b="1">
                  <a:solidFill>
                    <a:srgbClr val="000000"/>
                  </a:solidFill>
                  <a:latin typeface="Arial"/>
                  <a:ea typeface="Arial"/>
                  <a:cs typeface="Arial"/>
                  <a:sym typeface="Arial"/>
                </a:endParaRPr>
              </a:p>
            </p:txBody>
          </p:sp>
          <p:sp>
            <p:nvSpPr>
              <p:cNvPr id="627" name="Google Shape;627;p62"/>
              <p:cNvSpPr/>
              <p:nvPr/>
            </p:nvSpPr>
            <p:spPr>
              <a:xfrm>
                <a:off x="505200" y="1684350"/>
                <a:ext cx="422800" cy="403600"/>
              </a:xfrm>
              <a:prstGeom prst="flowChartProcess">
                <a:avLst/>
              </a:prstGeom>
              <a:solidFill>
                <a:srgbClr val="E3FDE9"/>
              </a:solidFill>
              <a:ln w="28575" cap="flat" cmpd="sng">
                <a:solidFill>
                  <a:srgbClr val="39DD3E"/>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grpSp>
        <p:sp>
          <p:nvSpPr>
            <p:cNvPr id="628" name="Google Shape;628;p62"/>
            <p:cNvSpPr/>
            <p:nvPr/>
          </p:nvSpPr>
          <p:spPr>
            <a:xfrm>
              <a:off x="2497412" y="3238845"/>
              <a:ext cx="383859" cy="366429"/>
            </a:xfrm>
            <a:prstGeom prst="flowChartProcess">
              <a:avLst/>
            </a:prstGeom>
            <a:solidFill>
              <a:srgbClr val="E3FDE9"/>
            </a:solidFill>
            <a:ln w="28575" cap="flat" cmpd="sng">
              <a:solidFill>
                <a:srgbClr val="39DD3E"/>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sp>
          <p:nvSpPr>
            <p:cNvPr id="629" name="Google Shape;629;p62"/>
            <p:cNvSpPr/>
            <p:nvPr/>
          </p:nvSpPr>
          <p:spPr>
            <a:xfrm>
              <a:off x="2982828" y="3238845"/>
              <a:ext cx="383859" cy="366429"/>
            </a:xfrm>
            <a:prstGeom prst="flowChartProcess">
              <a:avLst/>
            </a:prstGeom>
            <a:solidFill>
              <a:srgbClr val="E3FDE9"/>
            </a:solidFill>
            <a:ln w="28575" cap="flat" cmpd="sng">
              <a:solidFill>
                <a:srgbClr val="39DD3E"/>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endParaRPr sz="1600">
                <a:solidFill>
                  <a:srgbClr val="000000"/>
                </a:solidFill>
                <a:latin typeface="Arial"/>
                <a:ea typeface="Arial"/>
                <a:cs typeface="Arial"/>
                <a:sym typeface="Arial"/>
              </a:endParaRPr>
            </a:p>
          </p:txBody>
        </p:sp>
        <p:grpSp>
          <p:nvGrpSpPr>
            <p:cNvPr id="630" name="Google Shape;630;p62"/>
            <p:cNvGrpSpPr/>
            <p:nvPr/>
          </p:nvGrpSpPr>
          <p:grpSpPr>
            <a:xfrm>
              <a:off x="2079305" y="3310377"/>
              <a:ext cx="1124426" cy="221908"/>
              <a:chOff x="405878" y="2186473"/>
              <a:chExt cx="1148780" cy="226714"/>
            </a:xfrm>
          </p:grpSpPr>
          <p:grpSp>
            <p:nvGrpSpPr>
              <p:cNvPr id="631" name="Google Shape;631;p62"/>
              <p:cNvGrpSpPr/>
              <p:nvPr/>
            </p:nvGrpSpPr>
            <p:grpSpPr>
              <a:xfrm>
                <a:off x="405878" y="2186473"/>
                <a:ext cx="176280" cy="226714"/>
                <a:chOff x="419599" y="2200975"/>
                <a:chExt cx="189875" cy="244199"/>
              </a:xfrm>
            </p:grpSpPr>
            <p:sp>
              <p:nvSpPr>
                <p:cNvPr id="632" name="Google Shape;632;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33" name="Google Shape;633;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nvGrpSpPr>
              <p:cNvPr id="634" name="Google Shape;634;p62"/>
              <p:cNvGrpSpPr/>
              <p:nvPr/>
            </p:nvGrpSpPr>
            <p:grpSpPr>
              <a:xfrm>
                <a:off x="892128" y="2186473"/>
                <a:ext cx="176280" cy="226714"/>
                <a:chOff x="419599" y="2200975"/>
                <a:chExt cx="189875" cy="244199"/>
              </a:xfrm>
            </p:grpSpPr>
            <p:sp>
              <p:nvSpPr>
                <p:cNvPr id="635" name="Google Shape;635;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36" name="Google Shape;636;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nvGrpSpPr>
              <p:cNvPr id="637" name="Google Shape;637;p62"/>
              <p:cNvGrpSpPr/>
              <p:nvPr/>
            </p:nvGrpSpPr>
            <p:grpSpPr>
              <a:xfrm>
                <a:off x="1378378" y="2186473"/>
                <a:ext cx="176280" cy="226714"/>
                <a:chOff x="419599" y="2200975"/>
                <a:chExt cx="189875" cy="244199"/>
              </a:xfrm>
            </p:grpSpPr>
            <p:sp>
              <p:nvSpPr>
                <p:cNvPr id="638" name="Google Shape;638;p62"/>
                <p:cNvSpPr/>
                <p:nvPr/>
              </p:nvSpPr>
              <p:spPr>
                <a:xfrm>
                  <a:off x="419599" y="2200975"/>
                  <a:ext cx="135300" cy="1350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39" name="Google Shape;639;p62"/>
                <p:cNvSpPr/>
                <p:nvPr/>
              </p:nvSpPr>
              <p:spPr>
                <a:xfrm>
                  <a:off x="474174" y="2263374"/>
                  <a:ext cx="135300" cy="181800"/>
                </a:xfrm>
                <a:prstGeom prst="rect">
                  <a:avLst/>
                </a:prstGeom>
                <a:solidFill>
                  <a:srgbClr val="CC4125"/>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600"/>
                  </a:pPr>
                  <a:endParaRPr sz="800">
                    <a:solidFill>
                      <a:srgbClr val="FFFFFF"/>
                    </a:solidFill>
                    <a:latin typeface="Arial"/>
                    <a:ea typeface="Arial"/>
                    <a:cs typeface="Arial"/>
                    <a:sym typeface="Arial"/>
                  </a:endParaRPr>
                </a:p>
              </p:txBody>
            </p:sp>
          </p:grpSp>
        </p:grpSp>
        <p:sp>
          <p:nvSpPr>
            <p:cNvPr id="640" name="Google Shape;640;p62"/>
            <p:cNvSpPr/>
            <p:nvPr/>
          </p:nvSpPr>
          <p:spPr>
            <a:xfrm>
              <a:off x="1038180" y="2009059"/>
              <a:ext cx="1721100" cy="5199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b="1">
                  <a:solidFill>
                    <a:srgbClr val="000000"/>
                  </a:solidFill>
                  <a:latin typeface="Arial"/>
                  <a:ea typeface="Arial"/>
                  <a:cs typeface="Arial"/>
                  <a:sym typeface="Arial"/>
                </a:rPr>
                <a:t>Ingress Controller</a:t>
              </a:r>
              <a:endParaRPr sz="1600" b="1">
                <a:solidFill>
                  <a:srgbClr val="000000"/>
                </a:solidFill>
                <a:latin typeface="Arial"/>
                <a:ea typeface="Arial"/>
                <a:cs typeface="Arial"/>
                <a:sym typeface="Arial"/>
              </a:endParaRPr>
            </a:p>
          </p:txBody>
        </p:sp>
        <p:sp>
          <p:nvSpPr>
            <p:cNvPr id="641" name="Google Shape;641;p62"/>
            <p:cNvSpPr txBox="1"/>
            <p:nvPr/>
          </p:nvSpPr>
          <p:spPr>
            <a:xfrm>
              <a:off x="310081" y="3681226"/>
              <a:ext cx="1476900" cy="3663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r>
                <a:rPr lang="en" sz="1600" b="1">
                  <a:solidFill>
                    <a:srgbClr val="4671D6"/>
                  </a:solidFill>
                  <a:latin typeface="Arial"/>
                  <a:ea typeface="Arial"/>
                  <a:cs typeface="Arial"/>
                  <a:sym typeface="Arial"/>
                </a:rPr>
                <a:t>Service Blue</a:t>
              </a:r>
              <a:endParaRPr sz="1600" b="1">
                <a:solidFill>
                  <a:srgbClr val="4671D6"/>
                </a:solidFill>
                <a:latin typeface="Arial"/>
                <a:ea typeface="Arial"/>
                <a:cs typeface="Arial"/>
                <a:sym typeface="Arial"/>
              </a:endParaRPr>
            </a:p>
          </p:txBody>
        </p:sp>
        <p:sp>
          <p:nvSpPr>
            <p:cNvPr id="642" name="Google Shape;642;p62"/>
            <p:cNvSpPr txBox="1"/>
            <p:nvPr/>
          </p:nvSpPr>
          <p:spPr>
            <a:xfrm>
              <a:off x="1950799" y="3681226"/>
              <a:ext cx="1476900" cy="3663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r>
                <a:rPr lang="en" sz="1600" b="1">
                  <a:solidFill>
                    <a:srgbClr val="6DD957"/>
                  </a:solidFill>
                  <a:latin typeface="Arial"/>
                  <a:ea typeface="Arial"/>
                  <a:cs typeface="Arial"/>
                  <a:sym typeface="Arial"/>
                </a:rPr>
                <a:t>Service Green</a:t>
              </a:r>
              <a:endParaRPr sz="1600" b="1">
                <a:solidFill>
                  <a:srgbClr val="6DD957"/>
                </a:solidFill>
                <a:latin typeface="Arial"/>
                <a:ea typeface="Arial"/>
                <a:cs typeface="Arial"/>
                <a:sym typeface="Arial"/>
              </a:endParaRPr>
            </a:p>
          </p:txBody>
        </p:sp>
        <p:cxnSp>
          <p:nvCxnSpPr>
            <p:cNvPr id="643" name="Google Shape;643;p62"/>
            <p:cNvCxnSpPr/>
            <p:nvPr/>
          </p:nvCxnSpPr>
          <p:spPr>
            <a:xfrm>
              <a:off x="1950787" y="1376877"/>
              <a:ext cx="0" cy="632100"/>
            </a:xfrm>
            <a:prstGeom prst="straightConnector1">
              <a:avLst/>
            </a:prstGeom>
            <a:noFill/>
            <a:ln w="28575" cap="flat" cmpd="sng">
              <a:solidFill>
                <a:srgbClr val="000000"/>
              </a:solidFill>
              <a:prstDash val="solid"/>
              <a:round/>
              <a:headEnd type="none" w="sm" len="sm"/>
              <a:tailEnd type="stealth" w="med" len="med"/>
            </a:ln>
          </p:spPr>
        </p:cxnSp>
        <p:sp>
          <p:nvSpPr>
            <p:cNvPr id="644" name="Google Shape;644;p62"/>
            <p:cNvSpPr txBox="1"/>
            <p:nvPr/>
          </p:nvSpPr>
          <p:spPr>
            <a:xfrm>
              <a:off x="1090223" y="780156"/>
              <a:ext cx="1721100" cy="5604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r>
                <a:rPr lang="en" sz="1600" b="1">
                  <a:solidFill>
                    <a:srgbClr val="4671D6"/>
                  </a:solidFill>
                  <a:latin typeface="Arial"/>
                  <a:ea typeface="Arial"/>
                  <a:cs typeface="Arial"/>
                  <a:sym typeface="Arial"/>
                </a:rPr>
                <a:t>blue.myweb.com</a:t>
              </a:r>
              <a:endParaRPr sz="1600" b="1">
                <a:solidFill>
                  <a:srgbClr val="4671D6"/>
                </a:solidFill>
                <a:latin typeface="Arial"/>
                <a:ea typeface="Arial"/>
                <a:cs typeface="Arial"/>
                <a:sym typeface="Arial"/>
              </a:endParaRPr>
            </a:p>
            <a:p>
              <a:pPr algn="ctr">
                <a:buClr>
                  <a:srgbClr val="000000"/>
                </a:buClr>
                <a:buSzPts val="1200"/>
              </a:pPr>
              <a:r>
                <a:rPr lang="en" sz="1600" b="1">
                  <a:solidFill>
                    <a:srgbClr val="6DD957"/>
                  </a:solidFill>
                  <a:latin typeface="Arial"/>
                  <a:ea typeface="Arial"/>
                  <a:cs typeface="Arial"/>
                  <a:sym typeface="Arial"/>
                </a:rPr>
                <a:t>green.myweb.com</a:t>
              </a:r>
              <a:endParaRPr sz="1600" b="1">
                <a:solidFill>
                  <a:srgbClr val="6DD957"/>
                </a:solidFill>
                <a:latin typeface="Arial"/>
                <a:ea typeface="Arial"/>
                <a:cs typeface="Arial"/>
                <a:sym typeface="Arial"/>
              </a:endParaRPr>
            </a:p>
            <a:p>
              <a:pPr algn="ctr">
                <a:buClr>
                  <a:srgbClr val="000000"/>
                </a:buClr>
                <a:buSzPts val="1200"/>
              </a:pPr>
              <a:endParaRPr sz="1600" b="1">
                <a:solidFill>
                  <a:srgbClr val="4671D6"/>
                </a:solidFill>
                <a:latin typeface="Arial"/>
                <a:ea typeface="Arial"/>
                <a:cs typeface="Arial"/>
                <a:sym typeface="Arial"/>
              </a:endParaRPr>
            </a:p>
          </p:txBody>
        </p:sp>
      </p:grpSp>
    </p:spTree>
    <p:extLst>
      <p:ext uri="{BB962C8B-B14F-4D97-AF65-F5344CB8AC3E}">
        <p14:creationId xmlns:p14="http://schemas.microsoft.com/office/powerpoint/2010/main" val="130152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3"/>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Health checks: Liveness Probe </a:t>
            </a:r>
            <a:endParaRPr sz="4800"/>
          </a:p>
        </p:txBody>
      </p:sp>
      <p:sp>
        <p:nvSpPr>
          <p:cNvPr id="650" name="Google Shape;650;p63"/>
          <p:cNvSpPr txBox="1">
            <a:spLocks noGrp="1"/>
          </p:cNvSpPr>
          <p:nvPr>
            <p:ph type="body" idx="1"/>
          </p:nvPr>
        </p:nvSpPr>
        <p:spPr>
          <a:xfrm>
            <a:off x="415600" y="1333433"/>
            <a:ext cx="4591600" cy="4456000"/>
          </a:xfrm>
          <a:prstGeom prst="rect">
            <a:avLst/>
          </a:prstGeom>
          <a:noFill/>
          <a:ln>
            <a:noFill/>
          </a:ln>
        </p:spPr>
        <p:txBody>
          <a:bodyPr spcFirstLastPara="1" vert="horz" wrap="square" lIns="121900" tIns="121900" rIns="121900" bIns="121900" rtlCol="0" anchor="t" anchorCtr="0">
            <a:noAutofit/>
          </a:bodyPr>
          <a:lstStyle/>
          <a:p>
            <a:pPr>
              <a:lnSpc>
                <a:spcPct val="115000"/>
              </a:lnSpc>
              <a:spcBef>
                <a:spcPts val="0"/>
              </a:spcBef>
              <a:buClr>
                <a:srgbClr val="000000"/>
              </a:buClr>
              <a:buFont typeface="Roboto"/>
              <a:buChar char="●"/>
            </a:pPr>
            <a:r>
              <a:rPr lang="en" b="1">
                <a:latin typeface="Roboto"/>
                <a:ea typeface="Roboto"/>
                <a:cs typeface="Roboto"/>
                <a:sym typeface="Roboto"/>
              </a:rPr>
              <a:t>Liveness</a:t>
            </a:r>
            <a:r>
              <a:rPr lang="en">
                <a:latin typeface="Roboto"/>
                <a:ea typeface="Roboto"/>
                <a:cs typeface="Roboto"/>
                <a:sym typeface="Roboto"/>
              </a:rPr>
              <a:t> probe</a:t>
            </a:r>
            <a:endParaRPr>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Command</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TCP</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HTTP</a:t>
            </a:r>
            <a:endParaRPr sz="1867">
              <a:latin typeface="Roboto"/>
              <a:ea typeface="Roboto"/>
              <a:cs typeface="Roboto"/>
              <a:sym typeface="Roboto"/>
            </a:endParaRPr>
          </a:p>
          <a:p>
            <a:pPr marL="0" indent="0">
              <a:lnSpc>
                <a:spcPct val="115000"/>
              </a:lnSpc>
              <a:spcBef>
                <a:spcPts val="2133"/>
              </a:spcBef>
              <a:spcAft>
                <a:spcPts val="2133"/>
              </a:spcAft>
              <a:buClr>
                <a:schemeClr val="dk2"/>
              </a:buClr>
              <a:buNone/>
            </a:pPr>
            <a:endParaRPr>
              <a:solidFill>
                <a:schemeClr val="dk2"/>
              </a:solidFill>
              <a:latin typeface="Roboto"/>
              <a:ea typeface="Roboto"/>
              <a:cs typeface="Roboto"/>
              <a:sym typeface="Roboto"/>
            </a:endParaRPr>
          </a:p>
        </p:txBody>
      </p:sp>
      <p:pic>
        <p:nvPicPr>
          <p:cNvPr id="651" name="Google Shape;651;p63"/>
          <p:cNvPicPr preferRelativeResize="0"/>
          <p:nvPr/>
        </p:nvPicPr>
        <p:blipFill rotWithShape="1">
          <a:blip r:embed="rId3">
            <a:alphaModFix/>
          </a:blip>
          <a:srcRect/>
          <a:stretch/>
        </p:blipFill>
        <p:spPr>
          <a:xfrm>
            <a:off x="5832667" y="1478300"/>
            <a:ext cx="5865767" cy="4166267"/>
          </a:xfrm>
          <a:prstGeom prst="rect">
            <a:avLst/>
          </a:prstGeom>
          <a:noFill/>
          <a:ln>
            <a:noFill/>
          </a:ln>
        </p:spPr>
      </p:pic>
      <p:sp>
        <p:nvSpPr>
          <p:cNvPr id="652" name="Google Shape;652;p63"/>
          <p:cNvSpPr txBox="1"/>
          <p:nvPr/>
        </p:nvSpPr>
        <p:spPr>
          <a:xfrm>
            <a:off x="1000133" y="2966167"/>
            <a:ext cx="3822000" cy="2770000"/>
          </a:xfrm>
          <a:prstGeom prst="rect">
            <a:avLst/>
          </a:prstGeom>
          <a:noFill/>
          <a:ln>
            <a:noFill/>
          </a:ln>
        </p:spPr>
        <p:txBody>
          <a:bodyPr spcFirstLastPara="1" wrap="square" lIns="121900" tIns="121900" rIns="121900" bIns="121900" anchor="t" anchorCtr="0">
            <a:noAutofit/>
          </a:bodyPr>
          <a:lstStyle/>
          <a:p>
            <a:pPr>
              <a:lnSpc>
                <a:spcPct val="150000"/>
              </a:lnSpc>
              <a:buClr>
                <a:schemeClr val="dk1"/>
              </a:buClr>
              <a:buSzPts val="1100"/>
            </a:pPr>
            <a:r>
              <a:rPr lang="en" sz="1333" b="1">
                <a:solidFill>
                  <a:srgbClr val="569CD6"/>
                </a:solidFill>
                <a:latin typeface="Courier New"/>
                <a:ea typeface="Courier New"/>
                <a:cs typeface="Courier New"/>
                <a:sym typeface="Courier New"/>
              </a:rPr>
              <a:t>livenessProbe</a:t>
            </a:r>
            <a:r>
              <a:rPr lang="en" sz="1333" b="1">
                <a:solidFill>
                  <a:srgbClr val="D4D4D4"/>
                </a:solidFill>
                <a:latin typeface="Courier New"/>
                <a:ea typeface="Courier New"/>
                <a:cs typeface="Courier New"/>
                <a:sym typeface="Courier New"/>
              </a:rPr>
              <a:t>:</a:t>
            </a:r>
            <a:endParaRPr sz="1333" b="1">
              <a:solidFill>
                <a:srgbClr val="D4D4D4"/>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httpGet</a:t>
            </a:r>
            <a:r>
              <a:rPr lang="en" sz="1333" b="1">
                <a:solidFill>
                  <a:srgbClr val="D4D4D4"/>
                </a:solidFill>
                <a:latin typeface="Courier New"/>
                <a:ea typeface="Courier New"/>
                <a:cs typeface="Courier New"/>
                <a:sym typeface="Courier New"/>
              </a:rPr>
              <a:t>:</a:t>
            </a:r>
            <a:endParaRPr sz="1333" b="1">
              <a:solidFill>
                <a:srgbClr val="D4D4D4"/>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path</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/healthz</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port</a:t>
            </a:r>
            <a:r>
              <a:rPr lang="en" sz="1333" b="1">
                <a:solidFill>
                  <a:srgbClr val="D4D4D4"/>
                </a:solidFill>
                <a:latin typeface="Courier New"/>
                <a:ea typeface="Courier New"/>
                <a:cs typeface="Courier New"/>
                <a:sym typeface="Courier New"/>
              </a:rPr>
              <a:t>: </a:t>
            </a:r>
            <a:r>
              <a:rPr lang="en" sz="1333" b="1">
                <a:solidFill>
                  <a:srgbClr val="B5CEA8"/>
                </a:solidFill>
                <a:latin typeface="Courier New"/>
                <a:ea typeface="Courier New"/>
                <a:cs typeface="Courier New"/>
                <a:sym typeface="Courier New"/>
              </a:rPr>
              <a:t>8080</a:t>
            </a:r>
            <a:endParaRPr sz="1333" b="1">
              <a:solidFill>
                <a:srgbClr val="B5CEA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httpHeaders</a:t>
            </a:r>
            <a:r>
              <a:rPr lang="en" sz="1333" b="1">
                <a:solidFill>
                  <a:srgbClr val="D4D4D4"/>
                </a:solidFill>
                <a:latin typeface="Courier New"/>
                <a:ea typeface="Courier New"/>
                <a:cs typeface="Courier New"/>
                <a:sym typeface="Courier New"/>
              </a:rPr>
              <a:t>:</a:t>
            </a:r>
            <a:endParaRPr sz="1333" b="1">
              <a:solidFill>
                <a:srgbClr val="D4D4D4"/>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 </a:t>
            </a:r>
            <a:r>
              <a:rPr lang="en" sz="1333" b="1">
                <a:solidFill>
                  <a:srgbClr val="569CD6"/>
                </a:solidFill>
                <a:latin typeface="Courier New"/>
                <a:ea typeface="Courier New"/>
                <a:cs typeface="Courier New"/>
                <a:sym typeface="Courier New"/>
              </a:rPr>
              <a:t>name</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X-Custom-Header</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value</a:t>
            </a:r>
            <a:r>
              <a:rPr lang="en" sz="1333" b="1">
                <a:solidFill>
                  <a:srgbClr val="D4D4D4"/>
                </a:solidFill>
                <a:latin typeface="Courier New"/>
                <a:ea typeface="Courier New"/>
                <a:cs typeface="Courier New"/>
                <a:sym typeface="Courier New"/>
              </a:rPr>
              <a:t>: </a:t>
            </a:r>
            <a:r>
              <a:rPr lang="en" sz="1333" b="1">
                <a:solidFill>
                  <a:srgbClr val="CE9178"/>
                </a:solidFill>
                <a:latin typeface="Courier New"/>
                <a:ea typeface="Courier New"/>
                <a:cs typeface="Courier New"/>
                <a:sym typeface="Courier New"/>
              </a:rPr>
              <a:t>Awesome</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initialDelaySeconds</a:t>
            </a:r>
            <a:r>
              <a:rPr lang="en" sz="1333" b="1">
                <a:solidFill>
                  <a:srgbClr val="D4D4D4"/>
                </a:solidFill>
                <a:latin typeface="Courier New"/>
                <a:ea typeface="Courier New"/>
                <a:cs typeface="Courier New"/>
                <a:sym typeface="Courier New"/>
              </a:rPr>
              <a:t>: </a:t>
            </a:r>
            <a:r>
              <a:rPr lang="en" sz="1333" b="1">
                <a:solidFill>
                  <a:srgbClr val="B5CEA8"/>
                </a:solidFill>
                <a:latin typeface="Courier New"/>
                <a:ea typeface="Courier New"/>
                <a:cs typeface="Courier New"/>
                <a:sym typeface="Courier New"/>
              </a:rPr>
              <a:t>3</a:t>
            </a:r>
            <a:endParaRPr sz="1333" b="1">
              <a:solidFill>
                <a:srgbClr val="B5CEA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periodSeconds</a:t>
            </a:r>
            <a:r>
              <a:rPr lang="en" sz="1333" b="1">
                <a:solidFill>
                  <a:srgbClr val="D4D4D4"/>
                </a:solidFill>
                <a:latin typeface="Courier New"/>
                <a:ea typeface="Courier New"/>
                <a:cs typeface="Courier New"/>
                <a:sym typeface="Courier New"/>
              </a:rPr>
              <a:t>: </a:t>
            </a:r>
            <a:r>
              <a:rPr lang="en" sz="1333" b="1">
                <a:solidFill>
                  <a:srgbClr val="B5CEA8"/>
                </a:solidFill>
                <a:latin typeface="Courier New"/>
                <a:ea typeface="Courier New"/>
                <a:cs typeface="Courier New"/>
                <a:sym typeface="Courier New"/>
              </a:rPr>
              <a:t>3</a:t>
            </a:r>
            <a:endParaRPr sz="1333" b="1">
              <a:solidFill>
                <a:srgbClr val="B5CEA8"/>
              </a:solidFill>
              <a:latin typeface="Courier New"/>
              <a:ea typeface="Courier New"/>
              <a:cs typeface="Courier New"/>
              <a:sym typeface="Courier New"/>
            </a:endParaRPr>
          </a:p>
          <a:p>
            <a:pPr>
              <a:buClr>
                <a:srgbClr val="000000"/>
              </a:buClr>
              <a:buSzPts val="1400"/>
            </a:pP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305423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Health checks: Readiness Probe </a:t>
            </a:r>
            <a:endParaRPr sz="4800"/>
          </a:p>
        </p:txBody>
      </p:sp>
      <p:sp>
        <p:nvSpPr>
          <p:cNvPr id="658" name="Google Shape;658;p64"/>
          <p:cNvSpPr txBox="1">
            <a:spLocks noGrp="1"/>
          </p:cNvSpPr>
          <p:nvPr>
            <p:ph type="body" idx="1"/>
          </p:nvPr>
        </p:nvSpPr>
        <p:spPr>
          <a:xfrm>
            <a:off x="517200" y="1536633"/>
            <a:ext cx="4245200" cy="4456000"/>
          </a:xfrm>
          <a:prstGeom prst="rect">
            <a:avLst/>
          </a:prstGeom>
          <a:noFill/>
          <a:ln>
            <a:noFill/>
          </a:ln>
        </p:spPr>
        <p:txBody>
          <a:bodyPr spcFirstLastPara="1" vert="horz" wrap="square" lIns="121900" tIns="121900" rIns="121900" bIns="121900" rtlCol="0" anchor="t" anchorCtr="0">
            <a:noAutofit/>
          </a:bodyPr>
          <a:lstStyle/>
          <a:p>
            <a:pPr>
              <a:lnSpc>
                <a:spcPct val="115000"/>
              </a:lnSpc>
              <a:spcBef>
                <a:spcPts val="0"/>
              </a:spcBef>
              <a:buClr>
                <a:srgbClr val="000000"/>
              </a:buClr>
              <a:buFont typeface="Roboto"/>
              <a:buChar char="●"/>
            </a:pPr>
            <a:r>
              <a:rPr lang="en" b="1">
                <a:latin typeface="Roboto"/>
                <a:ea typeface="Roboto"/>
                <a:cs typeface="Roboto"/>
                <a:sym typeface="Roboto"/>
              </a:rPr>
              <a:t>Readiness</a:t>
            </a:r>
            <a:r>
              <a:rPr lang="en">
                <a:latin typeface="Roboto"/>
                <a:ea typeface="Roboto"/>
                <a:cs typeface="Roboto"/>
                <a:sym typeface="Roboto"/>
              </a:rPr>
              <a:t> probe</a:t>
            </a:r>
            <a:endParaRPr>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Command</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TCP</a:t>
            </a:r>
            <a:endParaRPr sz="1867">
              <a:latin typeface="Roboto"/>
              <a:ea typeface="Roboto"/>
              <a:cs typeface="Roboto"/>
              <a:sym typeface="Roboto"/>
            </a:endParaRPr>
          </a:p>
          <a:p>
            <a:pPr lvl="1" indent="-423323">
              <a:lnSpc>
                <a:spcPct val="115000"/>
              </a:lnSpc>
              <a:spcBef>
                <a:spcPts val="0"/>
              </a:spcBef>
              <a:buClr>
                <a:srgbClr val="000000"/>
              </a:buClr>
              <a:buSzPts val="1400"/>
              <a:buFont typeface="Roboto"/>
              <a:buChar char="○"/>
            </a:pPr>
            <a:r>
              <a:rPr lang="en" sz="1867">
                <a:latin typeface="Roboto"/>
                <a:ea typeface="Roboto"/>
                <a:cs typeface="Roboto"/>
                <a:sym typeface="Roboto"/>
              </a:rPr>
              <a:t>HTTP</a:t>
            </a:r>
            <a:endParaRPr sz="1867">
              <a:latin typeface="Roboto"/>
              <a:ea typeface="Roboto"/>
              <a:cs typeface="Roboto"/>
              <a:sym typeface="Roboto"/>
            </a:endParaRPr>
          </a:p>
          <a:p>
            <a:pPr marL="0" indent="0">
              <a:lnSpc>
                <a:spcPct val="150000"/>
              </a:lnSpc>
              <a:spcBef>
                <a:spcPts val="2133"/>
              </a:spcBef>
              <a:buClr>
                <a:schemeClr val="dk1"/>
              </a:buClr>
              <a:buSzPts val="1100"/>
              <a:buNone/>
            </a:pPr>
            <a:endParaRPr sz="1333" b="1">
              <a:solidFill>
                <a:srgbClr val="B5CEA8"/>
              </a:solidFill>
              <a:latin typeface="Courier New"/>
              <a:ea typeface="Courier New"/>
              <a:cs typeface="Courier New"/>
              <a:sym typeface="Courier New"/>
            </a:endParaRPr>
          </a:p>
          <a:p>
            <a:pPr marL="186262" marR="186262" indent="0">
              <a:lnSpc>
                <a:spcPct val="115000"/>
              </a:lnSpc>
              <a:spcBef>
                <a:spcPts val="2000"/>
              </a:spcBef>
              <a:buClr>
                <a:schemeClr val="dk1"/>
              </a:buClr>
              <a:buSzPts val="1100"/>
              <a:buNone/>
            </a:pPr>
            <a:endParaRPr sz="1400" b="1">
              <a:solidFill>
                <a:srgbClr val="303030"/>
              </a:solidFill>
              <a:highlight>
                <a:srgbClr val="F7F7F7"/>
              </a:highlight>
              <a:latin typeface="Roboto Mono"/>
              <a:ea typeface="Roboto Mono"/>
              <a:cs typeface="Roboto Mono"/>
              <a:sym typeface="Roboto Mono"/>
            </a:endParaRPr>
          </a:p>
          <a:p>
            <a:pPr marL="0" indent="0">
              <a:lnSpc>
                <a:spcPct val="115000"/>
              </a:lnSpc>
              <a:spcBef>
                <a:spcPts val="2000"/>
              </a:spcBef>
              <a:spcAft>
                <a:spcPts val="2133"/>
              </a:spcAft>
              <a:buClr>
                <a:schemeClr val="dk2"/>
              </a:buClr>
              <a:buNone/>
            </a:pPr>
            <a:endParaRPr>
              <a:solidFill>
                <a:schemeClr val="dk2"/>
              </a:solidFill>
              <a:latin typeface="Roboto"/>
              <a:ea typeface="Roboto"/>
              <a:cs typeface="Roboto"/>
              <a:sym typeface="Roboto"/>
            </a:endParaRPr>
          </a:p>
        </p:txBody>
      </p:sp>
      <p:pic>
        <p:nvPicPr>
          <p:cNvPr id="659" name="Google Shape;659;p64"/>
          <p:cNvPicPr preferRelativeResize="0"/>
          <p:nvPr/>
        </p:nvPicPr>
        <p:blipFill rotWithShape="1">
          <a:blip r:embed="rId3">
            <a:alphaModFix/>
          </a:blip>
          <a:srcRect/>
          <a:stretch/>
        </p:blipFill>
        <p:spPr>
          <a:xfrm>
            <a:off x="5920901" y="1698100"/>
            <a:ext cx="5899201" cy="4157699"/>
          </a:xfrm>
          <a:prstGeom prst="rect">
            <a:avLst/>
          </a:prstGeom>
          <a:noFill/>
          <a:ln>
            <a:noFill/>
          </a:ln>
        </p:spPr>
      </p:pic>
      <p:sp>
        <p:nvSpPr>
          <p:cNvPr id="660" name="Google Shape;660;p64"/>
          <p:cNvSpPr txBox="1"/>
          <p:nvPr/>
        </p:nvSpPr>
        <p:spPr>
          <a:xfrm>
            <a:off x="1166933" y="3305933"/>
            <a:ext cx="3116000" cy="2194000"/>
          </a:xfrm>
          <a:prstGeom prst="rect">
            <a:avLst/>
          </a:prstGeom>
          <a:noFill/>
          <a:ln>
            <a:noFill/>
          </a:ln>
        </p:spPr>
        <p:txBody>
          <a:bodyPr spcFirstLastPara="1" wrap="square" lIns="121900" tIns="121900" rIns="121900" bIns="121900" anchor="t" anchorCtr="0">
            <a:noAutofit/>
          </a:bodyPr>
          <a:lstStyle/>
          <a:p>
            <a:pPr>
              <a:lnSpc>
                <a:spcPct val="150000"/>
              </a:lnSpc>
              <a:buClr>
                <a:schemeClr val="dk1"/>
              </a:buClr>
              <a:buSzPts val="1100"/>
            </a:pPr>
            <a:r>
              <a:rPr lang="en" sz="1333" b="1">
                <a:solidFill>
                  <a:srgbClr val="569CD6"/>
                </a:solidFill>
                <a:latin typeface="Courier New"/>
                <a:ea typeface="Courier New"/>
                <a:cs typeface="Courier New"/>
                <a:sym typeface="Courier New"/>
              </a:rPr>
              <a:t>readinessProbe</a:t>
            </a:r>
            <a:r>
              <a:rPr lang="en" sz="1333" b="1">
                <a:solidFill>
                  <a:srgbClr val="D4D4D4"/>
                </a:solidFill>
                <a:latin typeface="Courier New"/>
                <a:ea typeface="Courier New"/>
                <a:cs typeface="Courier New"/>
                <a:sym typeface="Courier New"/>
              </a:rPr>
              <a:t>:</a:t>
            </a:r>
            <a:endParaRPr sz="1333" b="1">
              <a:solidFill>
                <a:srgbClr val="D4D4D4"/>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exec</a:t>
            </a:r>
            <a:r>
              <a:rPr lang="en" sz="1333" b="1">
                <a:solidFill>
                  <a:srgbClr val="D4D4D4"/>
                </a:solidFill>
                <a:latin typeface="Courier New"/>
                <a:ea typeface="Courier New"/>
                <a:cs typeface="Courier New"/>
                <a:sym typeface="Courier New"/>
              </a:rPr>
              <a:t>:</a:t>
            </a:r>
            <a:endParaRPr sz="1333" b="1">
              <a:solidFill>
                <a:srgbClr val="D4D4D4"/>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command</a:t>
            </a:r>
            <a:r>
              <a:rPr lang="en" sz="1333" b="1">
                <a:solidFill>
                  <a:srgbClr val="D4D4D4"/>
                </a:solidFill>
                <a:latin typeface="Courier New"/>
                <a:ea typeface="Courier New"/>
                <a:cs typeface="Courier New"/>
                <a:sym typeface="Courier New"/>
              </a:rPr>
              <a:t>:</a:t>
            </a:r>
            <a:endParaRPr sz="1333" b="1">
              <a:solidFill>
                <a:srgbClr val="D4D4D4"/>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 </a:t>
            </a:r>
            <a:r>
              <a:rPr lang="en" sz="1333" b="1">
                <a:solidFill>
                  <a:srgbClr val="CE9178"/>
                </a:solidFill>
                <a:latin typeface="Courier New"/>
                <a:ea typeface="Courier New"/>
                <a:cs typeface="Courier New"/>
                <a:sym typeface="Courier New"/>
              </a:rPr>
              <a:t>cat</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 </a:t>
            </a:r>
            <a:r>
              <a:rPr lang="en" sz="1333" b="1">
                <a:solidFill>
                  <a:srgbClr val="CE9178"/>
                </a:solidFill>
                <a:latin typeface="Courier New"/>
                <a:ea typeface="Courier New"/>
                <a:cs typeface="Courier New"/>
                <a:sym typeface="Courier New"/>
              </a:rPr>
              <a:t>/tmp/healthy</a:t>
            </a:r>
            <a:endParaRPr sz="1333" b="1">
              <a:solidFill>
                <a:srgbClr val="CE917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initialDelaySeconds</a:t>
            </a:r>
            <a:r>
              <a:rPr lang="en" sz="1333" b="1">
                <a:solidFill>
                  <a:srgbClr val="D4D4D4"/>
                </a:solidFill>
                <a:latin typeface="Courier New"/>
                <a:ea typeface="Courier New"/>
                <a:cs typeface="Courier New"/>
                <a:sym typeface="Courier New"/>
              </a:rPr>
              <a:t>: </a:t>
            </a:r>
            <a:r>
              <a:rPr lang="en" sz="1333" b="1">
                <a:solidFill>
                  <a:srgbClr val="B5CEA8"/>
                </a:solidFill>
                <a:latin typeface="Courier New"/>
                <a:ea typeface="Courier New"/>
                <a:cs typeface="Courier New"/>
                <a:sym typeface="Courier New"/>
              </a:rPr>
              <a:t>5</a:t>
            </a:r>
            <a:endParaRPr sz="1333" b="1">
              <a:solidFill>
                <a:srgbClr val="B5CEA8"/>
              </a:solidFill>
              <a:latin typeface="Courier New"/>
              <a:ea typeface="Courier New"/>
              <a:cs typeface="Courier New"/>
              <a:sym typeface="Courier New"/>
            </a:endParaRPr>
          </a:p>
          <a:p>
            <a:pPr>
              <a:lnSpc>
                <a:spcPct val="150000"/>
              </a:lnSpc>
              <a:buClr>
                <a:schemeClr val="dk1"/>
              </a:buClr>
              <a:buSzPts val="1100"/>
            </a:pPr>
            <a:r>
              <a:rPr lang="en" sz="1333" b="1">
                <a:solidFill>
                  <a:srgbClr val="D4D4D4"/>
                </a:solidFill>
                <a:latin typeface="Courier New"/>
                <a:ea typeface="Courier New"/>
                <a:cs typeface="Courier New"/>
                <a:sym typeface="Courier New"/>
              </a:rPr>
              <a:t> </a:t>
            </a:r>
            <a:r>
              <a:rPr lang="en" sz="1333" b="1">
                <a:solidFill>
                  <a:srgbClr val="569CD6"/>
                </a:solidFill>
                <a:latin typeface="Courier New"/>
                <a:ea typeface="Courier New"/>
                <a:cs typeface="Courier New"/>
                <a:sym typeface="Courier New"/>
              </a:rPr>
              <a:t>periodSeconds</a:t>
            </a:r>
            <a:r>
              <a:rPr lang="en" sz="1333" b="1">
                <a:solidFill>
                  <a:srgbClr val="D4D4D4"/>
                </a:solidFill>
                <a:latin typeface="Courier New"/>
                <a:ea typeface="Courier New"/>
                <a:cs typeface="Courier New"/>
                <a:sym typeface="Courier New"/>
              </a:rPr>
              <a:t>: </a:t>
            </a:r>
            <a:r>
              <a:rPr lang="en" sz="1333" b="1">
                <a:solidFill>
                  <a:srgbClr val="B5CEA8"/>
                </a:solidFill>
                <a:latin typeface="Courier New"/>
                <a:ea typeface="Courier New"/>
                <a:cs typeface="Courier New"/>
                <a:sym typeface="Courier New"/>
              </a:rPr>
              <a:t>5</a:t>
            </a: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290219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5"/>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Service Discovery</a:t>
            </a:r>
            <a:endParaRPr sz="4800"/>
          </a:p>
        </p:txBody>
      </p:sp>
      <p:pic>
        <p:nvPicPr>
          <p:cNvPr id="666" name="Google Shape;666;p65"/>
          <p:cNvPicPr preferRelativeResize="0"/>
          <p:nvPr/>
        </p:nvPicPr>
        <p:blipFill rotWithShape="1">
          <a:blip r:embed="rId3">
            <a:alphaModFix/>
          </a:blip>
          <a:srcRect/>
          <a:stretch/>
        </p:blipFill>
        <p:spPr>
          <a:xfrm>
            <a:off x="6239467" y="1836401"/>
            <a:ext cx="5899536" cy="3185335"/>
          </a:xfrm>
          <a:prstGeom prst="rect">
            <a:avLst/>
          </a:prstGeom>
          <a:noFill/>
          <a:ln>
            <a:noFill/>
          </a:ln>
        </p:spPr>
      </p:pic>
      <p:sp>
        <p:nvSpPr>
          <p:cNvPr id="667" name="Google Shape;667;p65"/>
          <p:cNvSpPr txBox="1"/>
          <p:nvPr/>
        </p:nvSpPr>
        <p:spPr>
          <a:xfrm>
            <a:off x="170667" y="1749167"/>
            <a:ext cx="6068800" cy="4426400"/>
          </a:xfrm>
          <a:prstGeom prst="rect">
            <a:avLst/>
          </a:prstGeom>
          <a:noFill/>
          <a:ln>
            <a:noFill/>
          </a:ln>
        </p:spPr>
        <p:txBody>
          <a:bodyPr spcFirstLastPara="1" wrap="square" lIns="121900" tIns="121900" rIns="121900" bIns="121900" anchor="t" anchorCtr="0">
            <a:noAutofit/>
          </a:bodyPr>
          <a:lstStyle/>
          <a:p>
            <a:pPr marL="609585" indent="-423323">
              <a:buClr>
                <a:srgbClr val="000000"/>
              </a:buClr>
              <a:buSzPts val="1400"/>
              <a:buFont typeface="Arial"/>
              <a:buChar char="●"/>
            </a:pPr>
            <a:r>
              <a:rPr lang="en" sz="1867" b="1">
                <a:solidFill>
                  <a:srgbClr val="000000"/>
                </a:solidFill>
                <a:latin typeface="Arial"/>
                <a:ea typeface="Arial"/>
                <a:cs typeface="Arial"/>
                <a:sym typeface="Arial"/>
              </a:rPr>
              <a:t>Kube-dns</a:t>
            </a:r>
            <a:r>
              <a:rPr lang="en" sz="1867">
                <a:solidFill>
                  <a:srgbClr val="000000"/>
                </a:solidFill>
                <a:latin typeface="Arial"/>
                <a:ea typeface="Arial"/>
                <a:cs typeface="Arial"/>
                <a:sym typeface="Arial"/>
              </a:rPr>
              <a:t>: Pod running on nodes</a:t>
            </a:r>
            <a:br>
              <a:rPr lang="en" sz="1867">
                <a:solidFill>
                  <a:srgbClr val="000000"/>
                </a:solidFill>
                <a:latin typeface="Arial"/>
                <a:ea typeface="Arial"/>
                <a:cs typeface="Arial"/>
                <a:sym typeface="Arial"/>
              </a:rPr>
            </a:b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Watching API for Pod and Services events</a:t>
            </a:r>
            <a:br>
              <a:rPr lang="en" sz="1867">
                <a:solidFill>
                  <a:srgbClr val="000000"/>
                </a:solidFill>
                <a:latin typeface="Arial"/>
                <a:ea typeface="Arial"/>
                <a:cs typeface="Arial"/>
                <a:sym typeface="Arial"/>
              </a:rPr>
            </a:b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You can </a:t>
            </a:r>
            <a:r>
              <a:rPr lang="en" sz="1867" b="1">
                <a:solidFill>
                  <a:srgbClr val="000000"/>
                </a:solidFill>
                <a:latin typeface="Arial"/>
                <a:ea typeface="Arial"/>
                <a:cs typeface="Arial"/>
                <a:sym typeface="Arial"/>
              </a:rPr>
              <a:t>reach your deployments</a:t>
            </a:r>
            <a:r>
              <a:rPr lang="en" sz="1867">
                <a:solidFill>
                  <a:srgbClr val="000000"/>
                </a:solidFill>
                <a:latin typeface="Arial"/>
                <a:ea typeface="Arial"/>
                <a:cs typeface="Arial"/>
                <a:sym typeface="Arial"/>
              </a:rPr>
              <a:t> by the service name thanks to kube-dns</a:t>
            </a:r>
            <a:br>
              <a:rPr lang="en" sz="1867">
                <a:solidFill>
                  <a:srgbClr val="000000"/>
                </a:solidFill>
                <a:latin typeface="Arial"/>
                <a:ea typeface="Arial"/>
                <a:cs typeface="Arial"/>
                <a:sym typeface="Arial"/>
              </a:rPr>
            </a:br>
            <a:endParaRPr sz="1867">
              <a:solidFill>
                <a:srgbClr val="000000"/>
              </a:solidFill>
              <a:latin typeface="Arial"/>
              <a:ea typeface="Arial"/>
              <a:cs typeface="Arial"/>
              <a:sym typeface="Arial"/>
            </a:endParaRPr>
          </a:p>
          <a:p>
            <a:pPr marL="609585" indent="-423323">
              <a:buClr>
                <a:srgbClr val="000000"/>
              </a:buClr>
              <a:buSzPts val="1400"/>
              <a:buFont typeface="Arial"/>
              <a:buChar char="●"/>
            </a:pPr>
            <a:r>
              <a:rPr lang="en" sz="1867">
                <a:solidFill>
                  <a:srgbClr val="000000"/>
                </a:solidFill>
                <a:latin typeface="Arial"/>
                <a:ea typeface="Arial"/>
                <a:cs typeface="Arial"/>
                <a:sym typeface="Arial"/>
              </a:rPr>
              <a:t>Default domain: cluster.local</a:t>
            </a:r>
            <a:endParaRPr sz="1867">
              <a:solidFill>
                <a:schemeClr val="dk1"/>
              </a:solidFill>
              <a:latin typeface="Roboto"/>
              <a:ea typeface="Roboto"/>
              <a:cs typeface="Roboto"/>
              <a:sym typeface="Roboto"/>
            </a:endParaRPr>
          </a:p>
          <a:p>
            <a:pPr marL="1219170" lvl="1" indent="-423323">
              <a:lnSpc>
                <a:spcPct val="115000"/>
              </a:lnSpc>
              <a:buClr>
                <a:schemeClr val="dk1"/>
              </a:buClr>
              <a:buSzPts val="1400"/>
              <a:buFont typeface="Roboto"/>
              <a:buChar char="○"/>
            </a:pPr>
            <a:r>
              <a:rPr lang="en" sz="1867" b="1">
                <a:solidFill>
                  <a:schemeClr val="dk1"/>
                </a:solidFill>
                <a:latin typeface="Roboto"/>
                <a:ea typeface="Roboto"/>
                <a:cs typeface="Roboto"/>
                <a:sym typeface="Roboto"/>
              </a:rPr>
              <a:t>my-svc.my-namespace.svc.</a:t>
            </a:r>
            <a:r>
              <a:rPr lang="en" sz="1867">
                <a:solidFill>
                  <a:schemeClr val="dk1"/>
                </a:solidFill>
                <a:latin typeface="Roboto"/>
                <a:ea typeface="Roboto"/>
                <a:cs typeface="Roboto"/>
                <a:sym typeface="Roboto"/>
              </a:rPr>
              <a:t>cluster.local</a:t>
            </a:r>
            <a:endParaRPr sz="1867">
              <a:solidFill>
                <a:schemeClr val="dk1"/>
              </a:solidFill>
              <a:latin typeface="Roboto"/>
              <a:ea typeface="Roboto"/>
              <a:cs typeface="Roboto"/>
              <a:sym typeface="Roboto"/>
            </a:endParaRPr>
          </a:p>
          <a:p>
            <a:pPr marL="1219170" lvl="1" indent="-423323">
              <a:lnSpc>
                <a:spcPct val="115000"/>
              </a:lnSpc>
              <a:buClr>
                <a:schemeClr val="dk1"/>
              </a:buClr>
              <a:buSzPts val="1400"/>
              <a:buFont typeface="Roboto"/>
              <a:buChar char="○"/>
            </a:pPr>
            <a:r>
              <a:rPr lang="en" sz="1867" b="1">
                <a:solidFill>
                  <a:schemeClr val="dk1"/>
                </a:solidFill>
                <a:latin typeface="Roboto"/>
                <a:ea typeface="Roboto"/>
                <a:cs typeface="Roboto"/>
                <a:sym typeface="Roboto"/>
              </a:rPr>
              <a:t>pod-ip.my-namespace.pod.</a:t>
            </a:r>
            <a:r>
              <a:rPr lang="en" sz="1867">
                <a:solidFill>
                  <a:schemeClr val="dk1"/>
                </a:solidFill>
                <a:latin typeface="Roboto"/>
                <a:ea typeface="Roboto"/>
                <a:cs typeface="Roboto"/>
                <a:sym typeface="Roboto"/>
              </a:rPr>
              <a:t>cluster.local</a:t>
            </a: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411648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Kubernetes 101</a:t>
            </a:r>
          </a:p>
        </p:txBody>
      </p:sp>
      <p:sp>
        <p:nvSpPr>
          <p:cNvPr id="3" name="Subtitle 2">
            <a:extLst>
              <a:ext uri="{FF2B5EF4-FFF2-40B4-BE49-F238E27FC236}">
                <a16:creationId xmlns:a16="http://schemas.microsoft.com/office/drawing/2014/main" id="{20E3FDF2-8086-E84D-A24B-F14D451CCECD}"/>
              </a:ext>
            </a:extLst>
          </p:cNvPr>
          <p:cNvSpPr>
            <a:spLocks noGrp="1"/>
          </p:cNvSpPr>
          <p:nvPr>
            <p:ph type="subTitle" idx="1"/>
          </p:nvPr>
        </p:nvSpPr>
        <p:spPr/>
        <p:txBody>
          <a:bodyPr/>
          <a:lstStyle/>
          <a:p>
            <a:endParaRPr lang="en-US"/>
          </a:p>
        </p:txBody>
      </p:sp>
    </p:spTree>
    <p:custDataLst>
      <p:tags r:id="rId1"/>
    </p:custDataLst>
    <p:extLst>
      <p:ext uri="{BB962C8B-B14F-4D97-AF65-F5344CB8AC3E}">
        <p14:creationId xmlns:p14="http://schemas.microsoft.com/office/powerpoint/2010/main" val="50438957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68"/>
          <p:cNvSpPr txBox="1">
            <a:spLocks noGrp="1"/>
          </p:cNvSpPr>
          <p:nvPr>
            <p:ph type="title"/>
          </p:nvPr>
        </p:nvSpPr>
        <p:spPr>
          <a:prstGeom prst="rect">
            <a:avLst/>
          </a:prstGeom>
          <a:noFill/>
          <a:ln>
            <a:noFill/>
          </a:ln>
        </p:spPr>
        <p:txBody>
          <a:bodyPr spcFirstLastPara="1" vert="horz" wrap="square" lIns="91433" tIns="45700" rIns="91433" bIns="45700" rtlCol="0" anchor="ctr" anchorCtr="0">
            <a:noAutofit/>
          </a:bodyPr>
          <a:lstStyle/>
          <a:p>
            <a:r>
              <a:rPr lang="en" sz="6400" dirty="0"/>
              <a:t>What ELSE?</a:t>
            </a:r>
            <a:endParaRPr sz="6400" dirty="0"/>
          </a:p>
        </p:txBody>
      </p:sp>
    </p:spTree>
    <p:extLst>
      <p:ext uri="{BB962C8B-B14F-4D97-AF65-F5344CB8AC3E}">
        <p14:creationId xmlns:p14="http://schemas.microsoft.com/office/powerpoint/2010/main" val="280955296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9"/>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What’s Next?</a:t>
            </a:r>
            <a:endParaRPr sz="4800"/>
          </a:p>
        </p:txBody>
      </p:sp>
      <p:sp>
        <p:nvSpPr>
          <p:cNvPr id="691" name="Google Shape;691;p69"/>
          <p:cNvSpPr txBox="1"/>
          <p:nvPr/>
        </p:nvSpPr>
        <p:spPr>
          <a:xfrm>
            <a:off x="374667" y="979033"/>
            <a:ext cx="11054400" cy="4768400"/>
          </a:xfrm>
          <a:prstGeom prst="rect">
            <a:avLst/>
          </a:prstGeom>
          <a:noFill/>
          <a:ln>
            <a:noFill/>
          </a:ln>
        </p:spPr>
        <p:txBody>
          <a:bodyPr spcFirstLastPara="1" wrap="square" lIns="121900" tIns="121900" rIns="121900" bIns="121900" anchor="ctr" anchorCtr="0">
            <a:noAutofit/>
          </a:bodyPr>
          <a:lstStyle/>
          <a:p>
            <a:pPr>
              <a:buClr>
                <a:srgbClr val="000000"/>
              </a:buClr>
              <a:buSzPts val="1800"/>
            </a:pPr>
            <a:endParaRPr sz="2400" b="1" dirty="0">
              <a:solidFill>
                <a:srgbClr val="000000"/>
              </a:solidFill>
              <a:latin typeface="Arial"/>
              <a:ea typeface="Arial"/>
              <a:cs typeface="Arial"/>
              <a:sym typeface="Arial"/>
            </a:endParaRPr>
          </a:p>
          <a:p>
            <a:pPr marL="609585" indent="-457189">
              <a:buClr>
                <a:srgbClr val="000000"/>
              </a:buClr>
              <a:buSzPts val="1800"/>
              <a:buFont typeface="Arial"/>
              <a:buChar char="●"/>
            </a:pPr>
            <a:r>
              <a:rPr lang="en" sz="2400" b="1" dirty="0">
                <a:solidFill>
                  <a:srgbClr val="000000"/>
                </a:solidFill>
                <a:latin typeface="Arial"/>
                <a:ea typeface="Arial"/>
                <a:cs typeface="Arial"/>
                <a:sym typeface="Arial"/>
              </a:rPr>
              <a:t>Helm: </a:t>
            </a:r>
            <a:r>
              <a:rPr lang="en" sz="2400" dirty="0">
                <a:solidFill>
                  <a:srgbClr val="000000"/>
                </a:solidFill>
                <a:latin typeface="Arial"/>
                <a:ea typeface="Arial"/>
                <a:cs typeface="Arial"/>
                <a:sym typeface="Arial"/>
              </a:rPr>
              <a:t>Package Manager for Kubernetes</a:t>
            </a:r>
            <a:br>
              <a:rPr lang="en" sz="2400" dirty="0">
                <a:solidFill>
                  <a:srgbClr val="000000"/>
                </a:solidFill>
                <a:latin typeface="Arial"/>
                <a:ea typeface="Arial"/>
                <a:cs typeface="Arial"/>
                <a:sym typeface="Arial"/>
              </a:rPr>
            </a:br>
            <a:endParaRPr sz="2400" dirty="0">
              <a:solidFill>
                <a:srgbClr val="000000"/>
              </a:solidFill>
              <a:latin typeface="Arial"/>
              <a:ea typeface="Arial"/>
              <a:cs typeface="Arial"/>
              <a:sym typeface="Arial"/>
            </a:endParaRPr>
          </a:p>
          <a:p>
            <a:pPr marL="609585" indent="-457189">
              <a:buClr>
                <a:srgbClr val="000000"/>
              </a:buClr>
              <a:buSzPts val="1800"/>
              <a:buFont typeface="Arial"/>
              <a:buChar char="●"/>
            </a:pPr>
            <a:r>
              <a:rPr lang="en" sz="2400" b="1" dirty="0">
                <a:solidFill>
                  <a:srgbClr val="000000"/>
                </a:solidFill>
                <a:latin typeface="Arial"/>
                <a:ea typeface="Arial"/>
                <a:cs typeface="Arial"/>
                <a:sym typeface="Arial"/>
              </a:rPr>
              <a:t>Service Mesh</a:t>
            </a:r>
            <a:r>
              <a:rPr lang="en" sz="2400" dirty="0">
                <a:solidFill>
                  <a:srgbClr val="000000"/>
                </a:solidFill>
                <a:latin typeface="Arial"/>
                <a:ea typeface="Arial"/>
                <a:cs typeface="Arial"/>
                <a:sym typeface="Arial"/>
              </a:rPr>
              <a:t>: </a:t>
            </a:r>
            <a:r>
              <a:rPr lang="en" sz="2400" dirty="0" err="1">
                <a:solidFill>
                  <a:srgbClr val="000000"/>
                </a:solidFill>
                <a:latin typeface="Arial"/>
                <a:ea typeface="Arial"/>
                <a:cs typeface="Arial"/>
                <a:sym typeface="Arial"/>
              </a:rPr>
              <a:t>Istio</a:t>
            </a:r>
            <a:r>
              <a:rPr lang="en" sz="2400" dirty="0">
                <a:solidFill>
                  <a:srgbClr val="000000"/>
                </a:solidFill>
                <a:latin typeface="Arial"/>
                <a:ea typeface="Arial"/>
                <a:cs typeface="Arial"/>
                <a:sym typeface="Arial"/>
              </a:rPr>
              <a:t> - Layer for handling service-to-service communication.</a:t>
            </a:r>
            <a:endParaRPr sz="2400" dirty="0">
              <a:solidFill>
                <a:srgbClr val="000000"/>
              </a:solidFill>
              <a:latin typeface="Arial"/>
              <a:ea typeface="Arial"/>
              <a:cs typeface="Arial"/>
              <a:sym typeface="Arial"/>
            </a:endParaRPr>
          </a:p>
          <a:p>
            <a:pPr>
              <a:buClr>
                <a:srgbClr val="000000"/>
              </a:buClr>
              <a:buSzPts val="1800"/>
            </a:pPr>
            <a:endParaRPr sz="2400" dirty="0">
              <a:solidFill>
                <a:srgbClr val="000000"/>
              </a:solidFill>
              <a:latin typeface="Arial"/>
              <a:ea typeface="Arial"/>
              <a:cs typeface="Arial"/>
              <a:sym typeface="Arial"/>
            </a:endParaRPr>
          </a:p>
          <a:p>
            <a:pPr marL="609585" indent="-457189">
              <a:buClr>
                <a:srgbClr val="000000"/>
              </a:buClr>
              <a:buSzPts val="1800"/>
              <a:buFont typeface="Arial"/>
              <a:buChar char="●"/>
            </a:pPr>
            <a:r>
              <a:rPr lang="en" sz="2400" b="1" dirty="0">
                <a:solidFill>
                  <a:srgbClr val="000000"/>
                </a:solidFill>
                <a:latin typeface="Arial"/>
                <a:ea typeface="Arial"/>
                <a:cs typeface="Arial"/>
                <a:sym typeface="Arial"/>
              </a:rPr>
              <a:t>Monitoring:</a:t>
            </a:r>
            <a:r>
              <a:rPr lang="en" sz="2400" dirty="0">
                <a:solidFill>
                  <a:srgbClr val="000000"/>
                </a:solidFill>
                <a:latin typeface="Arial"/>
                <a:ea typeface="Arial"/>
                <a:cs typeface="Arial"/>
                <a:sym typeface="Arial"/>
              </a:rPr>
              <a:t> Prometheus </a:t>
            </a:r>
            <a:endParaRPr sz="2400" dirty="0">
              <a:solidFill>
                <a:srgbClr val="000000"/>
              </a:solidFill>
              <a:latin typeface="Arial"/>
              <a:ea typeface="Arial"/>
              <a:cs typeface="Arial"/>
              <a:sym typeface="Arial"/>
            </a:endParaRPr>
          </a:p>
          <a:p>
            <a:pPr>
              <a:buClr>
                <a:srgbClr val="000000"/>
              </a:buClr>
              <a:buSzPts val="1800"/>
            </a:pPr>
            <a:endParaRPr sz="2400" dirty="0">
              <a:solidFill>
                <a:srgbClr val="000000"/>
              </a:solidFill>
              <a:latin typeface="Arial"/>
              <a:ea typeface="Arial"/>
              <a:cs typeface="Arial"/>
              <a:sym typeface="Arial"/>
            </a:endParaRPr>
          </a:p>
          <a:p>
            <a:pPr marL="609585" indent="-457189">
              <a:buClr>
                <a:srgbClr val="000000"/>
              </a:buClr>
              <a:buSzPts val="1800"/>
              <a:buFont typeface="Arial"/>
              <a:buChar char="●"/>
            </a:pPr>
            <a:r>
              <a:rPr lang="en" sz="2400" b="1" dirty="0">
                <a:solidFill>
                  <a:srgbClr val="000000"/>
                </a:solidFill>
                <a:latin typeface="Arial"/>
                <a:ea typeface="Arial"/>
                <a:cs typeface="Arial"/>
                <a:sym typeface="Arial"/>
              </a:rPr>
              <a:t>Logging:</a:t>
            </a:r>
            <a:r>
              <a:rPr lang="en" sz="2400" dirty="0">
                <a:solidFill>
                  <a:srgbClr val="000000"/>
                </a:solidFill>
                <a:latin typeface="Arial"/>
                <a:ea typeface="Arial"/>
                <a:cs typeface="Arial"/>
                <a:sym typeface="Arial"/>
              </a:rPr>
              <a:t> EFK</a:t>
            </a:r>
            <a:endParaRPr sz="2400" dirty="0">
              <a:solidFill>
                <a:srgbClr val="000000"/>
              </a:solidFill>
              <a:latin typeface="Arial"/>
              <a:ea typeface="Arial"/>
              <a:cs typeface="Arial"/>
              <a:sym typeface="Arial"/>
            </a:endParaRPr>
          </a:p>
          <a:p>
            <a:pPr>
              <a:buClr>
                <a:srgbClr val="000000"/>
              </a:buClr>
              <a:buSzPts val="1600"/>
            </a:pPr>
            <a:endParaRPr sz="2133" dirty="0">
              <a:solidFill>
                <a:srgbClr val="000000"/>
              </a:solidFill>
              <a:latin typeface="Arial"/>
              <a:ea typeface="Arial"/>
              <a:cs typeface="Arial"/>
              <a:sym typeface="Arial"/>
            </a:endParaRPr>
          </a:p>
        </p:txBody>
      </p:sp>
      <p:pic>
        <p:nvPicPr>
          <p:cNvPr id="692" name="Google Shape;692;p69"/>
          <p:cNvPicPr preferRelativeResize="0"/>
          <p:nvPr/>
        </p:nvPicPr>
        <p:blipFill rotWithShape="1">
          <a:blip r:embed="rId3">
            <a:alphaModFix/>
          </a:blip>
          <a:srcRect/>
          <a:stretch/>
        </p:blipFill>
        <p:spPr>
          <a:xfrm>
            <a:off x="11222167" y="2512752"/>
            <a:ext cx="748300" cy="914633"/>
          </a:xfrm>
          <a:prstGeom prst="rect">
            <a:avLst/>
          </a:prstGeom>
          <a:noFill/>
          <a:ln>
            <a:noFill/>
          </a:ln>
        </p:spPr>
      </p:pic>
      <p:pic>
        <p:nvPicPr>
          <p:cNvPr id="693" name="Google Shape;693;p69"/>
          <p:cNvPicPr preferRelativeResize="0"/>
          <p:nvPr/>
        </p:nvPicPr>
        <p:blipFill rotWithShape="1">
          <a:blip r:embed="rId4">
            <a:alphaModFix/>
          </a:blip>
          <a:srcRect/>
          <a:stretch/>
        </p:blipFill>
        <p:spPr>
          <a:xfrm>
            <a:off x="7911734" y="1593967"/>
            <a:ext cx="1271133" cy="1164867"/>
          </a:xfrm>
          <a:prstGeom prst="rect">
            <a:avLst/>
          </a:prstGeom>
          <a:noFill/>
          <a:ln>
            <a:noFill/>
          </a:ln>
        </p:spPr>
      </p:pic>
      <p:pic>
        <p:nvPicPr>
          <p:cNvPr id="694" name="Google Shape;694;p69"/>
          <p:cNvPicPr preferRelativeResize="0"/>
          <p:nvPr/>
        </p:nvPicPr>
        <p:blipFill rotWithShape="1">
          <a:blip r:embed="rId5">
            <a:alphaModFix/>
          </a:blip>
          <a:srcRect/>
          <a:stretch/>
        </p:blipFill>
        <p:spPr>
          <a:xfrm>
            <a:off x="4927134" y="3427351"/>
            <a:ext cx="1112533" cy="990900"/>
          </a:xfrm>
          <a:prstGeom prst="rect">
            <a:avLst/>
          </a:prstGeom>
          <a:noFill/>
          <a:ln>
            <a:noFill/>
          </a:ln>
        </p:spPr>
      </p:pic>
      <p:pic>
        <p:nvPicPr>
          <p:cNvPr id="695" name="Google Shape;695;p69"/>
          <p:cNvPicPr preferRelativeResize="0"/>
          <p:nvPr/>
        </p:nvPicPr>
        <p:blipFill rotWithShape="1">
          <a:blip r:embed="rId6">
            <a:alphaModFix/>
          </a:blip>
          <a:srcRect/>
          <a:stretch/>
        </p:blipFill>
        <p:spPr>
          <a:xfrm>
            <a:off x="3289601" y="4137834"/>
            <a:ext cx="1728433" cy="1462367"/>
          </a:xfrm>
          <a:prstGeom prst="rect">
            <a:avLst/>
          </a:prstGeom>
          <a:noFill/>
          <a:ln>
            <a:noFill/>
          </a:ln>
        </p:spPr>
      </p:pic>
    </p:spTree>
    <p:extLst>
      <p:ext uri="{BB962C8B-B14F-4D97-AF65-F5344CB8AC3E}">
        <p14:creationId xmlns:p14="http://schemas.microsoft.com/office/powerpoint/2010/main" val="416052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References</a:t>
            </a:r>
            <a:endParaRPr sz="4800"/>
          </a:p>
        </p:txBody>
      </p:sp>
      <p:sp>
        <p:nvSpPr>
          <p:cNvPr id="701" name="Google Shape;701;p70"/>
          <p:cNvSpPr txBox="1">
            <a:spLocks noGrp="1"/>
          </p:cNvSpPr>
          <p:nvPr>
            <p:ph type="body" idx="1"/>
          </p:nvPr>
        </p:nvSpPr>
        <p:spPr>
          <a:xfrm>
            <a:off x="415600" y="1263600"/>
            <a:ext cx="11360800" cy="5029200"/>
          </a:xfrm>
          <a:prstGeom prst="rect">
            <a:avLst/>
          </a:prstGeom>
        </p:spPr>
        <p:txBody>
          <a:bodyPr spcFirstLastPara="1" vert="horz" wrap="square" lIns="91433" tIns="45700" rIns="91433" bIns="45700" rtlCol="0" anchor="t" anchorCtr="0">
            <a:noAutofit/>
          </a:bodyPr>
          <a:lstStyle/>
          <a:p>
            <a:pPr indent="-389457">
              <a:buSzPts val="1000"/>
            </a:pPr>
            <a:r>
              <a:rPr lang="en" sz="1333" b="1"/>
              <a:t>Kubernetes </a:t>
            </a:r>
            <a:endParaRPr sz="1333" b="1"/>
          </a:p>
          <a:p>
            <a:pPr lvl="1" indent="-389457">
              <a:spcBef>
                <a:spcPts val="0"/>
              </a:spcBef>
              <a:buSzPts val="1000"/>
            </a:pPr>
            <a:r>
              <a:rPr lang="en" sz="1333" u="sng">
                <a:solidFill>
                  <a:schemeClr val="hlink"/>
                </a:solidFill>
                <a:hlinkClick r:id="rId3"/>
              </a:rPr>
              <a:t>https://jvns.ca/blog/2016/10/10/what-even-is-a-container/</a:t>
            </a:r>
            <a:endParaRPr sz="1333"/>
          </a:p>
          <a:p>
            <a:pPr lvl="1" indent="-389457">
              <a:spcBef>
                <a:spcPts val="0"/>
              </a:spcBef>
              <a:buSzPts val="1000"/>
            </a:pPr>
            <a:r>
              <a:rPr lang="en" sz="1333" u="sng">
                <a:solidFill>
                  <a:schemeClr val="hlink"/>
                </a:solidFill>
                <a:hlinkClick r:id="rId4"/>
              </a:rPr>
              <a:t>https://blog.heptio.com/core-kubernetes-jazz-improv-over-orchestration-a7903ea92ca</a:t>
            </a:r>
            <a:endParaRPr sz="1333"/>
          </a:p>
          <a:p>
            <a:pPr lvl="1" indent="-389457">
              <a:spcBef>
                <a:spcPts val="0"/>
              </a:spcBef>
              <a:buSzPts val="1000"/>
            </a:pPr>
            <a:r>
              <a:rPr lang="en" sz="1333" u="sng">
                <a:solidFill>
                  <a:schemeClr val="hlink"/>
                </a:solidFill>
                <a:hlinkClick r:id="rId5"/>
              </a:rPr>
              <a:t>https://medium.com/jorgeacetozi/kubernetes-node-components-service-proxy-kubelet-and-cadvisor-dcc6928ef58c</a:t>
            </a:r>
            <a:endParaRPr sz="1333"/>
          </a:p>
          <a:p>
            <a:pPr lvl="1" indent="-389457">
              <a:spcBef>
                <a:spcPts val="0"/>
              </a:spcBef>
              <a:buSzPts val="1000"/>
            </a:pPr>
            <a:r>
              <a:rPr lang="en" sz="1333" u="sng">
                <a:solidFill>
                  <a:schemeClr val="hlink"/>
                </a:solidFill>
                <a:hlinkClick r:id="rId6"/>
              </a:rPr>
              <a:t>https://github.com/contino/kubernetes-101</a:t>
            </a:r>
            <a:endParaRPr sz="1333"/>
          </a:p>
          <a:p>
            <a:pPr lvl="1" indent="-389457">
              <a:spcBef>
                <a:spcPts val="0"/>
              </a:spcBef>
              <a:buSzPts val="1000"/>
            </a:pPr>
            <a:r>
              <a:rPr lang="en" sz="1333" u="sng">
                <a:solidFill>
                  <a:schemeClr val="hlink"/>
                </a:solidFill>
                <a:hlinkClick r:id="rId7"/>
              </a:rPr>
              <a:t>https://github.com/ramitsurana/awesome-kubernetes</a:t>
            </a:r>
            <a:endParaRPr sz="1333"/>
          </a:p>
          <a:p>
            <a:pPr indent="-389457">
              <a:spcBef>
                <a:spcPts val="0"/>
              </a:spcBef>
              <a:buSzPts val="1000"/>
            </a:pPr>
            <a:r>
              <a:rPr lang="en" sz="1333" b="1"/>
              <a:t>Kubernetes Security: </a:t>
            </a:r>
            <a:r>
              <a:rPr lang="en" sz="1333" u="sng">
                <a:solidFill>
                  <a:schemeClr val="accent5"/>
                </a:solidFill>
                <a:hlinkClick r:id="rId8"/>
              </a:rPr>
              <a:t>https://kubernetes.io/blog/2018/07/18/11-ways-not-to-get-hacked/</a:t>
            </a:r>
            <a:endParaRPr sz="1333"/>
          </a:p>
          <a:p>
            <a:pPr indent="-389457">
              <a:spcBef>
                <a:spcPts val="0"/>
              </a:spcBef>
              <a:buSzPts val="1000"/>
            </a:pPr>
            <a:r>
              <a:rPr lang="en" sz="1333" b="1"/>
              <a:t>Helm:</a:t>
            </a:r>
            <a:endParaRPr sz="1333" b="1"/>
          </a:p>
          <a:p>
            <a:pPr lvl="1" indent="-389457">
              <a:spcBef>
                <a:spcPts val="0"/>
              </a:spcBef>
              <a:buSzPts val="1000"/>
            </a:pPr>
            <a:r>
              <a:rPr lang="en" sz="1333" u="sng">
                <a:solidFill>
                  <a:schemeClr val="hlink"/>
                </a:solidFill>
                <a:hlinkClick r:id="rId9"/>
              </a:rPr>
              <a:t>https://www.aquasec.com/wiki/display/containers/Kubernetes+Helm+101</a:t>
            </a:r>
            <a:endParaRPr sz="1333"/>
          </a:p>
          <a:p>
            <a:pPr lvl="1" indent="-389457">
              <a:spcBef>
                <a:spcPts val="0"/>
              </a:spcBef>
              <a:buSzPts val="1000"/>
            </a:pPr>
            <a:r>
              <a:rPr lang="en" sz="1333" u="sng">
                <a:solidFill>
                  <a:schemeClr val="hlink"/>
                </a:solidFill>
                <a:hlinkClick r:id="rId10"/>
              </a:rPr>
              <a:t>https://www.automox.com/blog/kubernetes-helm-101</a:t>
            </a:r>
            <a:endParaRPr sz="1333"/>
          </a:p>
          <a:p>
            <a:pPr indent="-389457">
              <a:spcBef>
                <a:spcPts val="0"/>
              </a:spcBef>
              <a:buSzPts val="1000"/>
            </a:pPr>
            <a:r>
              <a:rPr lang="en" sz="1333" b="1"/>
              <a:t>CI/CD: </a:t>
            </a:r>
            <a:r>
              <a:rPr lang="en" sz="1333" u="sng">
                <a:solidFill>
                  <a:schemeClr val="hlink"/>
                </a:solidFill>
                <a:hlinkClick r:id="rId11"/>
              </a:rPr>
              <a:t>https://thenewstack.io/ci-cd-with-kubernetes-tools-and-practices</a:t>
            </a:r>
            <a:endParaRPr sz="1333"/>
          </a:p>
          <a:p>
            <a:pPr indent="-389457">
              <a:spcBef>
                <a:spcPts val="0"/>
              </a:spcBef>
              <a:buSzPts val="1000"/>
            </a:pPr>
            <a:r>
              <a:rPr lang="en" sz="1333" b="1"/>
              <a:t>Istio:</a:t>
            </a:r>
            <a:r>
              <a:rPr lang="en" sz="1333"/>
              <a:t> </a:t>
            </a:r>
            <a:r>
              <a:rPr lang="en" sz="1333" u="sng">
                <a:solidFill>
                  <a:schemeClr val="accent5"/>
                </a:solidFill>
                <a:hlinkClick r:id="rId12"/>
              </a:rPr>
              <a:t>https://blog.jayway.com/2018/10/22/understanding-istio-ingress-gateway-in-kubernetes/</a:t>
            </a:r>
            <a:endParaRPr sz="1333"/>
          </a:p>
          <a:p>
            <a:pPr indent="-389457">
              <a:spcBef>
                <a:spcPts val="0"/>
              </a:spcBef>
              <a:buSzPts val="1000"/>
            </a:pPr>
            <a:r>
              <a:rPr lang="en" sz="1333" b="1"/>
              <a:t>Prometheus: </a:t>
            </a:r>
            <a:r>
              <a:rPr lang="en" sz="1333" u="sng">
                <a:solidFill>
                  <a:schemeClr val="hlink"/>
                </a:solidFill>
                <a:hlinkClick r:id="rId13"/>
              </a:rPr>
              <a:t>https://resources.coreos.com/webinars/prometheus-101-webinar</a:t>
            </a:r>
            <a:endParaRPr sz="1333"/>
          </a:p>
          <a:p>
            <a:pPr indent="-389457">
              <a:spcBef>
                <a:spcPts val="0"/>
              </a:spcBef>
              <a:buSzPts val="1000"/>
            </a:pPr>
            <a:r>
              <a:rPr lang="en" sz="1333" b="1"/>
              <a:t>Kubectl Exercices:</a:t>
            </a:r>
            <a:r>
              <a:rPr lang="en" sz="1333"/>
              <a:t> </a:t>
            </a:r>
            <a:endParaRPr sz="1333"/>
          </a:p>
          <a:p>
            <a:pPr lvl="1" indent="-389457">
              <a:spcBef>
                <a:spcPts val="0"/>
              </a:spcBef>
              <a:buSzPts val="1000"/>
            </a:pPr>
            <a:r>
              <a:rPr lang="en" sz="1333"/>
              <a:t>Kubernetes 101 - Katacoda:</a:t>
            </a:r>
            <a:endParaRPr sz="1333"/>
          </a:p>
          <a:p>
            <a:pPr lvl="2" indent="-389457">
              <a:spcBef>
                <a:spcPts val="0"/>
              </a:spcBef>
              <a:buSzPts val="1000"/>
            </a:pPr>
            <a:r>
              <a:rPr lang="en" sz="1333" u="sng">
                <a:solidFill>
                  <a:schemeClr val="accent5"/>
                </a:solidFill>
                <a:hlinkClick r:id="rId14"/>
              </a:rPr>
              <a:t>https://www.katacoda.com/andresguisado</a:t>
            </a:r>
            <a:r>
              <a:rPr lang="en" sz="1333"/>
              <a:t> </a:t>
            </a:r>
            <a:endParaRPr sz="1333"/>
          </a:p>
          <a:p>
            <a:pPr lvl="1" indent="-389457">
              <a:spcBef>
                <a:spcPts val="0"/>
              </a:spcBef>
              <a:buSzPts val="1000"/>
            </a:pPr>
            <a:r>
              <a:rPr lang="en" sz="1333"/>
              <a:t>Security - Control Plane Katacoda:</a:t>
            </a:r>
            <a:endParaRPr sz="1333"/>
          </a:p>
          <a:p>
            <a:pPr lvl="2" indent="-389457">
              <a:spcBef>
                <a:spcPts val="0"/>
              </a:spcBef>
              <a:buSzPts val="1000"/>
            </a:pPr>
            <a:r>
              <a:rPr lang="en" sz="1333" u="sng">
                <a:solidFill>
                  <a:schemeClr val="hlink"/>
                </a:solidFill>
                <a:hlinkClick r:id="rId15"/>
              </a:rPr>
              <a:t>https://control-plane.io/training</a:t>
            </a:r>
            <a:endParaRPr sz="1333"/>
          </a:p>
          <a:p>
            <a:pPr lvl="1" indent="-389457">
              <a:spcBef>
                <a:spcPts val="0"/>
              </a:spcBef>
              <a:buSzPts val="1000"/>
            </a:pPr>
            <a:r>
              <a:rPr lang="en" sz="1333"/>
              <a:t>Istio - Katacoda:</a:t>
            </a:r>
            <a:endParaRPr sz="1333"/>
          </a:p>
          <a:p>
            <a:pPr lvl="2" indent="-389457">
              <a:spcBef>
                <a:spcPts val="0"/>
              </a:spcBef>
              <a:buSzPts val="1000"/>
            </a:pPr>
            <a:r>
              <a:rPr lang="en" sz="1333" u="sng">
                <a:solidFill>
                  <a:schemeClr val="hlink"/>
                </a:solidFill>
                <a:hlinkClick r:id="rId16"/>
              </a:rPr>
              <a:t>https://www.katacoda.com/courses/istio</a:t>
            </a:r>
            <a:endParaRPr sz="1333"/>
          </a:p>
          <a:p>
            <a:pPr lvl="2" indent="-389457">
              <a:spcBef>
                <a:spcPts val="0"/>
              </a:spcBef>
              <a:buSzPts val="1000"/>
            </a:pPr>
            <a:r>
              <a:rPr lang="en" sz="1333" u="sng">
                <a:solidFill>
                  <a:schemeClr val="hlink"/>
                </a:solidFill>
                <a:hlinkClick r:id="rId17"/>
              </a:rPr>
              <a:t>https://learn.openshift.com/servicemesh/</a:t>
            </a:r>
            <a:endParaRPr sz="1333"/>
          </a:p>
          <a:p>
            <a:pPr marL="1828754" indent="0">
              <a:buNone/>
            </a:pPr>
            <a:endParaRPr sz="1333"/>
          </a:p>
          <a:p>
            <a:pPr marL="1828754" indent="0">
              <a:buNone/>
            </a:pPr>
            <a:endParaRPr sz="1333"/>
          </a:p>
          <a:p>
            <a:pPr marL="0" indent="0">
              <a:buNone/>
            </a:pPr>
            <a:endParaRPr sz="1333"/>
          </a:p>
        </p:txBody>
      </p:sp>
    </p:spTree>
    <p:extLst>
      <p:ext uri="{BB962C8B-B14F-4D97-AF65-F5344CB8AC3E}">
        <p14:creationId xmlns:p14="http://schemas.microsoft.com/office/powerpoint/2010/main" val="111495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43A8B9-DA06-C442-A518-E69F21BAB0DA}"/>
              </a:ext>
            </a:extLst>
          </p:cNvPr>
          <p:cNvSpPr>
            <a:spLocks noGrp="1"/>
          </p:cNvSpPr>
          <p:nvPr>
            <p:ph type="sldNum" sz="quarter" idx="12"/>
          </p:nvPr>
        </p:nvSpPr>
        <p:spPr/>
        <p:txBody>
          <a:bodyPr/>
          <a:lstStyle/>
          <a:p>
            <a:fld id="{3DB5E446-421A-E746-A83E-D1D14D8D9CBB}" type="slidenum">
              <a:rPr lang="en-US" smtClean="0"/>
              <a:pPr/>
              <a:t>33</a:t>
            </a:fld>
            <a:endParaRPr lang="en-US" dirty="0"/>
          </a:p>
        </p:txBody>
      </p:sp>
      <p:sp>
        <p:nvSpPr>
          <p:cNvPr id="6" name="Title 5">
            <a:extLst>
              <a:ext uri="{FF2B5EF4-FFF2-40B4-BE49-F238E27FC236}">
                <a16:creationId xmlns:a16="http://schemas.microsoft.com/office/drawing/2014/main" id="{69D3EB91-ABBD-F449-B425-1911660A7368}"/>
              </a:ext>
            </a:extLst>
          </p:cNvPr>
          <p:cNvSpPr>
            <a:spLocks noGrp="1"/>
          </p:cNvSpPr>
          <p:nvPr>
            <p:ph type="title"/>
          </p:nvPr>
        </p:nvSpPr>
        <p:spPr/>
        <p:txBody>
          <a:bodyPr/>
          <a:lstStyle/>
          <a:p>
            <a:r>
              <a:rPr lang="en-US" dirty="0"/>
              <a:t>The primary attack vector</a:t>
            </a:r>
          </a:p>
        </p:txBody>
      </p:sp>
    </p:spTree>
    <p:extLst>
      <p:ext uri="{BB962C8B-B14F-4D97-AF65-F5344CB8AC3E}">
        <p14:creationId xmlns:p14="http://schemas.microsoft.com/office/powerpoint/2010/main" val="146107943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076F0A-F01E-F24C-B38E-753797C70389}"/>
              </a:ext>
            </a:extLst>
          </p:cNvPr>
          <p:cNvSpPr>
            <a:spLocks noGrp="1"/>
          </p:cNvSpPr>
          <p:nvPr>
            <p:ph type="sldNum" sz="quarter" idx="12"/>
          </p:nvPr>
        </p:nvSpPr>
        <p:spPr/>
        <p:txBody>
          <a:bodyPr/>
          <a:lstStyle/>
          <a:p>
            <a:fld id="{3DB5E446-421A-E746-A83E-D1D14D8D9CBB}" type="slidenum">
              <a:rPr lang="en-US" smtClean="0"/>
              <a:pPr/>
              <a:t>34</a:t>
            </a:fld>
            <a:endParaRPr lang="en-US" dirty="0"/>
          </a:p>
        </p:txBody>
      </p:sp>
      <p:sp>
        <p:nvSpPr>
          <p:cNvPr id="3" name="Title 2">
            <a:extLst>
              <a:ext uri="{FF2B5EF4-FFF2-40B4-BE49-F238E27FC236}">
                <a16:creationId xmlns:a16="http://schemas.microsoft.com/office/drawing/2014/main" id="{1025A70F-AE1A-CD4A-8664-1D6FA39F7CE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A8BF0EA-ED57-8A47-BA54-DA2A0CCC6C9A}"/>
              </a:ext>
            </a:extLst>
          </p:cNvPr>
          <p:cNvPicPr>
            <a:picLocks noChangeAspect="1"/>
          </p:cNvPicPr>
          <p:nvPr/>
        </p:nvPicPr>
        <p:blipFill>
          <a:blip r:embed="rId2"/>
          <a:stretch>
            <a:fillRect/>
          </a:stretch>
        </p:blipFill>
        <p:spPr>
          <a:xfrm>
            <a:off x="2638425" y="772317"/>
            <a:ext cx="6915151" cy="51786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A77F6DFD-3C1E-D44D-879E-85606F104EEC}"/>
              </a:ext>
            </a:extLst>
          </p:cNvPr>
          <p:cNvSpPr txBox="1"/>
          <p:nvPr/>
        </p:nvSpPr>
        <p:spPr>
          <a:xfrm>
            <a:off x="2852057" y="1034143"/>
            <a:ext cx="6477000" cy="4308872"/>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4000" dirty="0"/>
              <a:t>Misconfiguration</a:t>
            </a:r>
            <a:br>
              <a:rPr lang="en-US" sz="4000" dirty="0"/>
            </a:br>
            <a:endParaRPr lang="en-US" sz="4000" dirty="0"/>
          </a:p>
          <a:p>
            <a:pPr marL="285750" indent="-285750" algn="l">
              <a:buFont typeface="Arial" panose="020B0604020202020204" pitchFamily="34" charset="0"/>
              <a:buChar char="•"/>
            </a:pPr>
            <a:r>
              <a:rPr lang="en-US" sz="4000" dirty="0"/>
              <a:t>Over </a:t>
            </a:r>
            <a:r>
              <a:rPr lang="en-US" sz="4000" dirty="0" err="1"/>
              <a:t>Permissioning</a:t>
            </a:r>
            <a:br>
              <a:rPr lang="en-US" sz="4000" dirty="0"/>
            </a:br>
            <a:endParaRPr lang="en-US" sz="4000" dirty="0"/>
          </a:p>
          <a:p>
            <a:pPr marL="285750" indent="-285750" algn="l">
              <a:buFont typeface="Arial" panose="020B0604020202020204" pitchFamily="34" charset="0"/>
              <a:buChar char="•"/>
            </a:pPr>
            <a:r>
              <a:rPr lang="en-US" sz="4000" dirty="0"/>
              <a:t>Shadow Admins</a:t>
            </a:r>
            <a:br>
              <a:rPr lang="en-US" sz="4000" dirty="0"/>
            </a:br>
            <a:endParaRPr lang="en-US" sz="4000" dirty="0"/>
          </a:p>
          <a:p>
            <a:pPr marL="285750" indent="-285750" algn="l">
              <a:buFont typeface="Arial" panose="020B0604020202020204" pitchFamily="34" charset="0"/>
              <a:buChar char="•"/>
            </a:pPr>
            <a:r>
              <a:rPr lang="en-US" sz="4000" dirty="0" err="1"/>
              <a:t>KubiScan</a:t>
            </a:r>
            <a:endParaRPr lang="en-US" sz="4000" dirty="0"/>
          </a:p>
        </p:txBody>
      </p:sp>
    </p:spTree>
    <p:extLst>
      <p:ext uri="{BB962C8B-B14F-4D97-AF65-F5344CB8AC3E}">
        <p14:creationId xmlns:p14="http://schemas.microsoft.com/office/powerpoint/2010/main" val="370890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2" presetClass="entr" presetSubtype="2" fill="hold" nodeType="withEffect" p14:presetBounceEnd="50000">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 calcmode="lin" valueType="num" p14:bounceEnd="50000">
                                          <p:cBhvr additive="base">
                                            <p:cTn id="10" dur="500" fill="hold"/>
                                            <p:tgtEl>
                                              <p:spTgt spid="5">
                                                <p:txEl>
                                                  <p:pRg st="0" end="0"/>
                                                </p:txEl>
                                              </p:spTgt>
                                            </p:tgtEl>
                                            <p:attrNameLst>
                                              <p:attrName>ppt_x</p:attrName>
                                            </p:attrNameLst>
                                          </p:cBhvr>
                                          <p:tavLst>
                                            <p:tav tm="0">
                                              <p:val>
                                                <p:strVal val="1+#ppt_w/2"/>
                                              </p:val>
                                            </p:tav>
                                            <p:tav tm="100000">
                                              <p:val>
                                                <p:strVal val="#ppt_x"/>
                                              </p:val>
                                            </p:tav>
                                          </p:tavLst>
                                        </p:anim>
                                        <p:anim calcmode="lin" valueType="num" p14:bounceEnd="50000">
                                          <p:cBhvr additive="base">
                                            <p:cTn id="1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14:presetBounceEnd="50000">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14:bounceEnd="50000">
                                          <p:cBhvr additive="base">
                                            <p:cTn id="16" dur="500" fill="hold"/>
                                            <p:tgtEl>
                                              <p:spTgt spid="5">
                                                <p:txEl>
                                                  <p:pRg st="1" end="1"/>
                                                </p:txEl>
                                              </p:spTgt>
                                            </p:tgtEl>
                                            <p:attrNameLst>
                                              <p:attrName>ppt_x</p:attrName>
                                            </p:attrNameLst>
                                          </p:cBhvr>
                                          <p:tavLst>
                                            <p:tav tm="0">
                                              <p:val>
                                                <p:strVal val="1+#ppt_w/2"/>
                                              </p:val>
                                            </p:tav>
                                            <p:tav tm="100000">
                                              <p:val>
                                                <p:strVal val="#ppt_x"/>
                                              </p:val>
                                            </p:tav>
                                          </p:tavLst>
                                        </p:anim>
                                        <p:anim calcmode="lin" valueType="num" p14:bounceEnd="50000">
                                          <p:cBhvr additive="base">
                                            <p:cTn id="17"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14:presetBounceEnd="50000">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14:bounceEnd="50000">
                                          <p:cBhvr additive="base">
                                            <p:cTn id="22" dur="500" fill="hold"/>
                                            <p:tgtEl>
                                              <p:spTgt spid="5">
                                                <p:txEl>
                                                  <p:pRg st="2" end="2"/>
                                                </p:txEl>
                                              </p:spTgt>
                                            </p:tgtEl>
                                            <p:attrNameLst>
                                              <p:attrName>ppt_x</p:attrName>
                                            </p:attrNameLst>
                                          </p:cBhvr>
                                          <p:tavLst>
                                            <p:tav tm="0">
                                              <p:val>
                                                <p:strVal val="1+#ppt_w/2"/>
                                              </p:val>
                                            </p:tav>
                                            <p:tav tm="100000">
                                              <p:val>
                                                <p:strVal val="#ppt_x"/>
                                              </p:val>
                                            </p:tav>
                                          </p:tavLst>
                                        </p:anim>
                                        <p:anim calcmode="lin" valueType="num" p14:bounceEnd="50000">
                                          <p:cBhvr additive="base">
                                            <p:cTn id="23"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14:presetBounceEnd="50000">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14:bounceEnd="50000">
                                          <p:cBhvr additive="base">
                                            <p:cTn id="28" dur="500" fill="hold"/>
                                            <p:tgtEl>
                                              <p:spTgt spid="5">
                                                <p:txEl>
                                                  <p:pRg st="3" end="3"/>
                                                </p:txEl>
                                              </p:spTgt>
                                            </p:tgtEl>
                                            <p:attrNameLst>
                                              <p:attrName>ppt_x</p:attrName>
                                            </p:attrNameLst>
                                          </p:cBhvr>
                                          <p:tavLst>
                                            <p:tav tm="0">
                                              <p:val>
                                                <p:strVal val="1+#ppt_w/2"/>
                                              </p:val>
                                            </p:tav>
                                            <p:tav tm="100000">
                                              <p:val>
                                                <p:strVal val="#ppt_x"/>
                                              </p:val>
                                            </p:tav>
                                          </p:tavLst>
                                        </p:anim>
                                        <p:anim calcmode="lin" valueType="num" p14:bounceEnd="50000">
                                          <p:cBhvr additive="base">
                                            <p:cTn id="29"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2" presetClass="entr" presetSubtype="2"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 calcmode="lin" valueType="num">
                                          <p:cBhvr additive="base">
                                            <p:cTn id="1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additive="base">
                                            <p:cTn id="22"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additive="base">
                                            <p:cTn id="28"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09AF78-8D8F-314F-89B6-EEFEC94A9886}"/>
              </a:ext>
            </a:extLst>
          </p:cNvPr>
          <p:cNvSpPr>
            <a:spLocks noGrp="1"/>
          </p:cNvSpPr>
          <p:nvPr>
            <p:ph type="sldNum" sz="quarter" idx="12"/>
          </p:nvPr>
        </p:nvSpPr>
        <p:spPr/>
        <p:txBody>
          <a:bodyPr/>
          <a:lstStyle/>
          <a:p>
            <a:fld id="{3DB5E446-421A-E746-A83E-D1D14D8D9CBB}" type="slidenum">
              <a:rPr lang="en-US" smtClean="0"/>
              <a:pPr/>
              <a:t>35</a:t>
            </a:fld>
            <a:endParaRPr lang="en-US" dirty="0"/>
          </a:p>
        </p:txBody>
      </p:sp>
      <p:sp>
        <p:nvSpPr>
          <p:cNvPr id="4" name="Title 3">
            <a:extLst>
              <a:ext uri="{FF2B5EF4-FFF2-40B4-BE49-F238E27FC236}">
                <a16:creationId xmlns:a16="http://schemas.microsoft.com/office/drawing/2014/main" id="{689EA580-F425-FF4A-8AF4-64D6CEFFC3E5}"/>
              </a:ext>
            </a:extLst>
          </p:cNvPr>
          <p:cNvSpPr>
            <a:spLocks noGrp="1"/>
          </p:cNvSpPr>
          <p:nvPr>
            <p:ph type="title"/>
          </p:nvPr>
        </p:nvSpPr>
        <p:spPr/>
        <p:txBody>
          <a:bodyPr/>
          <a:lstStyle/>
          <a:p>
            <a:r>
              <a:rPr lang="en-US" dirty="0" err="1"/>
              <a:t>Attaaaaaack</a:t>
            </a:r>
            <a:r>
              <a:rPr lang="en-US" dirty="0"/>
              <a:t>!!!!!</a:t>
            </a:r>
          </a:p>
        </p:txBody>
      </p:sp>
    </p:spTree>
    <p:extLst>
      <p:ext uri="{BB962C8B-B14F-4D97-AF65-F5344CB8AC3E}">
        <p14:creationId xmlns:p14="http://schemas.microsoft.com/office/powerpoint/2010/main" val="540691359"/>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6BFA6D-B6DF-43E9-989C-61B015DE6088}"/>
              </a:ext>
            </a:extLst>
          </p:cNvPr>
          <p:cNvSpPr>
            <a:spLocks noGrp="1"/>
          </p:cNvSpPr>
          <p:nvPr>
            <p:ph type="sldNum" sz="quarter" idx="12"/>
          </p:nvPr>
        </p:nvSpPr>
        <p:spPr/>
        <p:txBody>
          <a:bodyPr/>
          <a:lstStyle/>
          <a:p>
            <a:fld id="{3DB5E446-421A-E746-A83E-D1D14D8D9CBB}" type="slidenum">
              <a:rPr lang="en-US" smtClean="0"/>
              <a:pPr/>
              <a:t>36</a:t>
            </a:fld>
            <a:endParaRPr lang="en-US" dirty="0"/>
          </a:p>
        </p:txBody>
      </p:sp>
      <p:sp>
        <p:nvSpPr>
          <p:cNvPr id="2" name="Title 1">
            <a:extLst>
              <a:ext uri="{FF2B5EF4-FFF2-40B4-BE49-F238E27FC236}">
                <a16:creationId xmlns:a16="http://schemas.microsoft.com/office/drawing/2014/main" id="{79FEC64B-CD6E-DA4B-86AC-B97E0BF6F8CF}"/>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78989753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0"/>
          <p:cNvSpPr txBox="1">
            <a:spLocks noGrp="1"/>
          </p:cNvSpPr>
          <p:nvPr>
            <p:ph type="title"/>
          </p:nvPr>
        </p:nvSpPr>
        <p:spPr>
          <a:prstGeom prst="rect">
            <a:avLst/>
          </a:prstGeom>
          <a:noFill/>
          <a:ln>
            <a:noFill/>
          </a:ln>
        </p:spPr>
        <p:txBody>
          <a:bodyPr spcFirstLastPara="1" vert="horz" wrap="square" lIns="91433" tIns="45700" rIns="91433" bIns="45700" rtlCol="0" anchor="ctr" anchorCtr="0">
            <a:noAutofit/>
          </a:bodyPr>
          <a:lstStyle/>
          <a:p>
            <a:pPr algn="ctr"/>
            <a:r>
              <a:rPr lang="en" sz="6400"/>
              <a:t>Introduction</a:t>
            </a:r>
            <a:endParaRPr sz="6400"/>
          </a:p>
        </p:txBody>
      </p:sp>
    </p:spTree>
    <p:extLst>
      <p:ext uri="{BB962C8B-B14F-4D97-AF65-F5344CB8AC3E}">
        <p14:creationId xmlns:p14="http://schemas.microsoft.com/office/powerpoint/2010/main" val="97813736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1"/>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History</a:t>
            </a:r>
            <a:endParaRPr sz="4800"/>
          </a:p>
        </p:txBody>
      </p:sp>
      <p:cxnSp>
        <p:nvCxnSpPr>
          <p:cNvPr id="210" name="Google Shape;210;p41"/>
          <p:cNvCxnSpPr/>
          <p:nvPr/>
        </p:nvCxnSpPr>
        <p:spPr>
          <a:xfrm>
            <a:off x="22700" y="5156633"/>
            <a:ext cx="12183200" cy="45600"/>
          </a:xfrm>
          <a:prstGeom prst="straightConnector1">
            <a:avLst/>
          </a:prstGeom>
          <a:noFill/>
          <a:ln w="9525" cap="flat" cmpd="sng">
            <a:solidFill>
              <a:schemeClr val="dk2"/>
            </a:solidFill>
            <a:prstDash val="solid"/>
            <a:round/>
            <a:headEnd type="none" w="med" len="med"/>
            <a:tailEnd type="none" w="med" len="med"/>
          </a:ln>
        </p:spPr>
      </p:cxnSp>
      <p:sp>
        <p:nvSpPr>
          <p:cNvPr id="211" name="Google Shape;211;p41"/>
          <p:cNvSpPr txBox="1"/>
          <p:nvPr/>
        </p:nvSpPr>
        <p:spPr>
          <a:xfrm>
            <a:off x="1987033" y="5405767"/>
            <a:ext cx="1024114" cy="422400"/>
          </a:xfrm>
          <a:prstGeom prst="rect">
            <a:avLst/>
          </a:prstGeom>
          <a:noFill/>
          <a:ln>
            <a:noFill/>
          </a:ln>
        </p:spPr>
        <p:txBody>
          <a:bodyPr spcFirstLastPara="1" wrap="square" lIns="121900" tIns="121900" rIns="121900" bIns="121900" anchor="t" anchorCtr="0">
            <a:noAutofit/>
          </a:bodyPr>
          <a:lstStyle/>
          <a:p>
            <a:r>
              <a:rPr lang="en" sz="2400" b="1" dirty="0"/>
              <a:t>2004</a:t>
            </a:r>
            <a:endParaRPr sz="2400" b="1" dirty="0"/>
          </a:p>
        </p:txBody>
      </p:sp>
      <p:sp>
        <p:nvSpPr>
          <p:cNvPr id="212" name="Google Shape;212;p41"/>
          <p:cNvSpPr txBox="1"/>
          <p:nvPr/>
        </p:nvSpPr>
        <p:spPr>
          <a:xfrm>
            <a:off x="4756300" y="5405767"/>
            <a:ext cx="1024114" cy="422400"/>
          </a:xfrm>
          <a:prstGeom prst="rect">
            <a:avLst/>
          </a:prstGeom>
          <a:noFill/>
          <a:ln>
            <a:noFill/>
          </a:ln>
        </p:spPr>
        <p:txBody>
          <a:bodyPr spcFirstLastPara="1" wrap="square" lIns="121900" tIns="121900" rIns="121900" bIns="121900" anchor="t" anchorCtr="0">
            <a:noAutofit/>
          </a:bodyPr>
          <a:lstStyle/>
          <a:p>
            <a:r>
              <a:rPr lang="en" sz="2400" b="1" dirty="0"/>
              <a:t>2006</a:t>
            </a:r>
            <a:endParaRPr sz="2400" b="1" dirty="0"/>
          </a:p>
        </p:txBody>
      </p:sp>
      <p:sp>
        <p:nvSpPr>
          <p:cNvPr id="213" name="Google Shape;213;p41"/>
          <p:cNvSpPr txBox="1"/>
          <p:nvPr/>
        </p:nvSpPr>
        <p:spPr>
          <a:xfrm>
            <a:off x="7309833" y="5405767"/>
            <a:ext cx="1024114" cy="422400"/>
          </a:xfrm>
          <a:prstGeom prst="rect">
            <a:avLst/>
          </a:prstGeom>
          <a:noFill/>
          <a:ln>
            <a:noFill/>
          </a:ln>
        </p:spPr>
        <p:txBody>
          <a:bodyPr spcFirstLastPara="1" wrap="square" lIns="121900" tIns="121900" rIns="121900" bIns="121900" anchor="t" anchorCtr="0">
            <a:noAutofit/>
          </a:bodyPr>
          <a:lstStyle/>
          <a:p>
            <a:r>
              <a:rPr lang="en" sz="2400" b="1" dirty="0"/>
              <a:t>2013</a:t>
            </a:r>
            <a:endParaRPr sz="2400" b="1" dirty="0"/>
          </a:p>
        </p:txBody>
      </p:sp>
      <p:cxnSp>
        <p:nvCxnSpPr>
          <p:cNvPr id="214" name="Google Shape;214;p41"/>
          <p:cNvCxnSpPr/>
          <p:nvPr/>
        </p:nvCxnSpPr>
        <p:spPr>
          <a:xfrm rot="10800000">
            <a:off x="2350333" y="3907300"/>
            <a:ext cx="0" cy="1181200"/>
          </a:xfrm>
          <a:prstGeom prst="straightConnector1">
            <a:avLst/>
          </a:prstGeom>
          <a:noFill/>
          <a:ln w="9525" cap="flat" cmpd="sng">
            <a:solidFill>
              <a:schemeClr val="dk2"/>
            </a:solidFill>
            <a:prstDash val="solid"/>
            <a:round/>
            <a:headEnd type="oval" w="med" len="med"/>
            <a:tailEnd type="none" w="med" len="med"/>
          </a:ln>
        </p:spPr>
      </p:cxnSp>
      <p:cxnSp>
        <p:nvCxnSpPr>
          <p:cNvPr id="215" name="Google Shape;215;p41"/>
          <p:cNvCxnSpPr/>
          <p:nvPr/>
        </p:nvCxnSpPr>
        <p:spPr>
          <a:xfrm rot="10800000">
            <a:off x="5143633" y="2760900"/>
            <a:ext cx="20800" cy="2327600"/>
          </a:xfrm>
          <a:prstGeom prst="straightConnector1">
            <a:avLst/>
          </a:prstGeom>
          <a:noFill/>
          <a:ln w="9525" cap="flat" cmpd="sng">
            <a:solidFill>
              <a:schemeClr val="dk2"/>
            </a:solidFill>
            <a:prstDash val="solid"/>
            <a:round/>
            <a:headEnd type="oval" w="med" len="med"/>
            <a:tailEnd type="none" w="med" len="med"/>
          </a:ln>
        </p:spPr>
      </p:cxnSp>
      <p:cxnSp>
        <p:nvCxnSpPr>
          <p:cNvPr id="216" name="Google Shape;216;p41"/>
          <p:cNvCxnSpPr/>
          <p:nvPr/>
        </p:nvCxnSpPr>
        <p:spPr>
          <a:xfrm rot="10800000">
            <a:off x="7650433" y="3907300"/>
            <a:ext cx="0" cy="1181200"/>
          </a:xfrm>
          <a:prstGeom prst="straightConnector1">
            <a:avLst/>
          </a:prstGeom>
          <a:noFill/>
          <a:ln w="9525" cap="flat" cmpd="sng">
            <a:solidFill>
              <a:schemeClr val="dk2"/>
            </a:solidFill>
            <a:prstDash val="solid"/>
            <a:round/>
            <a:headEnd type="oval" w="med" len="med"/>
            <a:tailEnd type="none" w="med" len="med"/>
          </a:ln>
        </p:spPr>
      </p:cxnSp>
      <p:sp>
        <p:nvSpPr>
          <p:cNvPr id="217" name="Google Shape;217;p41"/>
          <p:cNvSpPr/>
          <p:nvPr/>
        </p:nvSpPr>
        <p:spPr>
          <a:xfrm>
            <a:off x="6791433" y="3021700"/>
            <a:ext cx="1718000" cy="885600"/>
          </a:xfrm>
          <a:prstGeom prst="rect">
            <a:avLst/>
          </a:prstGeom>
          <a:solidFill>
            <a:srgbClr val="6AA84F"/>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rgbClr val="FFFFFF"/>
                </a:solidFill>
              </a:rPr>
              <a:t>Docker</a:t>
            </a:r>
            <a:endParaRPr sz="2400">
              <a:solidFill>
                <a:srgbClr val="FFFFFF"/>
              </a:solidFill>
            </a:endParaRPr>
          </a:p>
        </p:txBody>
      </p:sp>
      <p:sp>
        <p:nvSpPr>
          <p:cNvPr id="218" name="Google Shape;218;p41"/>
          <p:cNvSpPr/>
          <p:nvPr/>
        </p:nvSpPr>
        <p:spPr>
          <a:xfrm>
            <a:off x="4295033" y="1875233"/>
            <a:ext cx="1718000" cy="885600"/>
          </a:xfrm>
          <a:prstGeom prst="rect">
            <a:avLst/>
          </a:prstGeom>
          <a:solidFill>
            <a:srgbClr val="38761D"/>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rgbClr val="FFFFFF"/>
                </a:solidFill>
              </a:rPr>
              <a:t>CGroups</a:t>
            </a:r>
            <a:endParaRPr sz="2400">
              <a:solidFill>
                <a:srgbClr val="FFFFFF"/>
              </a:solidFill>
            </a:endParaRPr>
          </a:p>
        </p:txBody>
      </p:sp>
      <p:sp>
        <p:nvSpPr>
          <p:cNvPr id="219" name="Google Shape;219;p41"/>
          <p:cNvSpPr/>
          <p:nvPr/>
        </p:nvSpPr>
        <p:spPr>
          <a:xfrm>
            <a:off x="1491333" y="3021700"/>
            <a:ext cx="1718000" cy="885600"/>
          </a:xfrm>
          <a:prstGeom prst="rect">
            <a:avLst/>
          </a:prstGeom>
          <a:solidFill>
            <a:srgbClr val="274E1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rgbClr val="FFFFFF"/>
                </a:solidFill>
              </a:rPr>
              <a:t>Limited</a:t>
            </a:r>
            <a:endParaRPr sz="2400">
              <a:solidFill>
                <a:srgbClr val="FFFFFF"/>
              </a:solidFill>
            </a:endParaRPr>
          </a:p>
          <a:p>
            <a:pPr algn="ctr"/>
            <a:r>
              <a:rPr lang="en" sz="2400">
                <a:solidFill>
                  <a:srgbClr val="FFFFFF"/>
                </a:solidFill>
              </a:rPr>
              <a:t>Isolation</a:t>
            </a:r>
            <a:endParaRPr sz="2400">
              <a:solidFill>
                <a:srgbClr val="FFFFFF"/>
              </a:solidFill>
            </a:endParaRPr>
          </a:p>
        </p:txBody>
      </p:sp>
      <p:cxnSp>
        <p:nvCxnSpPr>
          <p:cNvPr id="220" name="Google Shape;220;p41"/>
          <p:cNvCxnSpPr/>
          <p:nvPr/>
        </p:nvCxnSpPr>
        <p:spPr>
          <a:xfrm rot="10800000">
            <a:off x="9944133" y="2760900"/>
            <a:ext cx="20800" cy="2327600"/>
          </a:xfrm>
          <a:prstGeom prst="straightConnector1">
            <a:avLst/>
          </a:prstGeom>
          <a:noFill/>
          <a:ln w="9525" cap="flat" cmpd="sng">
            <a:solidFill>
              <a:schemeClr val="dk2"/>
            </a:solidFill>
            <a:prstDash val="solid"/>
            <a:round/>
            <a:headEnd type="oval" w="med" len="med"/>
            <a:tailEnd type="none" w="med" len="med"/>
          </a:ln>
        </p:spPr>
      </p:cxnSp>
      <p:sp>
        <p:nvSpPr>
          <p:cNvPr id="221" name="Google Shape;221;p41"/>
          <p:cNvSpPr/>
          <p:nvPr/>
        </p:nvSpPr>
        <p:spPr>
          <a:xfrm>
            <a:off x="9146666" y="1965100"/>
            <a:ext cx="1902333" cy="885600"/>
          </a:xfrm>
          <a:prstGeom prst="rect">
            <a:avLst/>
          </a:prstGeom>
          <a:solidFill>
            <a:srgbClr val="9FB6F9"/>
          </a:solidFill>
          <a:ln w="28575" cap="flat" cmpd="sng">
            <a:solidFill>
              <a:srgbClr val="4671D6"/>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rgbClr val="FFFFFF"/>
                </a:solidFill>
              </a:rPr>
              <a:t>Kubernetes</a:t>
            </a:r>
            <a:endParaRPr sz="2400">
              <a:solidFill>
                <a:srgbClr val="FFFFFF"/>
              </a:solidFill>
            </a:endParaRPr>
          </a:p>
        </p:txBody>
      </p:sp>
      <p:sp>
        <p:nvSpPr>
          <p:cNvPr id="222" name="Google Shape;222;p41"/>
          <p:cNvSpPr txBox="1"/>
          <p:nvPr/>
        </p:nvSpPr>
        <p:spPr>
          <a:xfrm>
            <a:off x="9556800" y="5405767"/>
            <a:ext cx="1024114" cy="422400"/>
          </a:xfrm>
          <a:prstGeom prst="rect">
            <a:avLst/>
          </a:prstGeom>
          <a:noFill/>
          <a:ln>
            <a:noFill/>
          </a:ln>
        </p:spPr>
        <p:txBody>
          <a:bodyPr spcFirstLastPara="1" wrap="square" lIns="121900" tIns="121900" rIns="121900" bIns="121900" anchor="t" anchorCtr="0">
            <a:noAutofit/>
          </a:bodyPr>
          <a:lstStyle/>
          <a:p>
            <a:r>
              <a:rPr lang="en" sz="2400" b="1" dirty="0"/>
              <a:t>2014</a:t>
            </a:r>
            <a:endParaRPr sz="2400" b="1" dirty="0"/>
          </a:p>
        </p:txBody>
      </p:sp>
    </p:spTree>
    <p:extLst>
      <p:ext uri="{BB962C8B-B14F-4D97-AF65-F5344CB8AC3E}">
        <p14:creationId xmlns:p14="http://schemas.microsoft.com/office/powerpoint/2010/main" val="25419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2"/>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What’s Kubernetes?</a:t>
            </a:r>
            <a:endParaRPr sz="4800"/>
          </a:p>
        </p:txBody>
      </p:sp>
      <p:sp>
        <p:nvSpPr>
          <p:cNvPr id="228" name="Google Shape;228;p42"/>
          <p:cNvSpPr txBox="1">
            <a:spLocks noGrp="1"/>
          </p:cNvSpPr>
          <p:nvPr>
            <p:ph type="body" idx="1"/>
          </p:nvPr>
        </p:nvSpPr>
        <p:spPr>
          <a:xfrm>
            <a:off x="415600" y="1359333"/>
            <a:ext cx="11360800" cy="4336800"/>
          </a:xfrm>
          <a:prstGeom prst="rect">
            <a:avLst/>
          </a:prstGeom>
          <a:noFill/>
          <a:ln>
            <a:noFill/>
          </a:ln>
        </p:spPr>
        <p:txBody>
          <a:bodyPr spcFirstLastPara="1" vert="horz" wrap="square" lIns="121900" tIns="121900" rIns="121900" bIns="121900" rtlCol="0" anchor="ctr" anchorCtr="0">
            <a:noAutofit/>
          </a:bodyPr>
          <a:lstStyle/>
          <a:p>
            <a:pPr marL="0" indent="0" algn="ctr">
              <a:lnSpc>
                <a:spcPct val="115000"/>
              </a:lnSpc>
              <a:spcBef>
                <a:spcPts val="0"/>
              </a:spcBef>
              <a:spcAft>
                <a:spcPts val="2133"/>
              </a:spcAft>
              <a:buClr>
                <a:schemeClr val="dk1"/>
              </a:buClr>
              <a:buSzPts val="1100"/>
              <a:buNone/>
            </a:pPr>
            <a:r>
              <a:rPr lang="en" sz="3200">
                <a:latin typeface="Roboto"/>
                <a:ea typeface="Roboto"/>
                <a:cs typeface="Roboto"/>
                <a:sym typeface="Roboto"/>
              </a:rPr>
              <a:t>Kubernetes is an open-source system for automating </a:t>
            </a:r>
            <a:r>
              <a:rPr lang="en" sz="3200" b="1">
                <a:latin typeface="Roboto"/>
                <a:ea typeface="Roboto"/>
                <a:cs typeface="Roboto"/>
                <a:sym typeface="Roboto"/>
              </a:rPr>
              <a:t>deployment</a:t>
            </a:r>
            <a:r>
              <a:rPr lang="en" sz="3200">
                <a:latin typeface="Roboto"/>
                <a:ea typeface="Roboto"/>
                <a:cs typeface="Roboto"/>
                <a:sym typeface="Roboto"/>
              </a:rPr>
              <a:t>, </a:t>
            </a:r>
            <a:r>
              <a:rPr lang="en" sz="3200" b="1">
                <a:latin typeface="Roboto"/>
                <a:ea typeface="Roboto"/>
                <a:cs typeface="Roboto"/>
                <a:sym typeface="Roboto"/>
              </a:rPr>
              <a:t>scaling</a:t>
            </a:r>
            <a:r>
              <a:rPr lang="en" sz="3200">
                <a:latin typeface="Roboto"/>
                <a:ea typeface="Roboto"/>
                <a:cs typeface="Roboto"/>
                <a:sym typeface="Roboto"/>
              </a:rPr>
              <a:t>, and </a:t>
            </a:r>
            <a:r>
              <a:rPr lang="en" sz="3200" b="1">
                <a:latin typeface="Roboto"/>
                <a:ea typeface="Roboto"/>
                <a:cs typeface="Roboto"/>
                <a:sym typeface="Roboto"/>
              </a:rPr>
              <a:t>management</a:t>
            </a:r>
            <a:r>
              <a:rPr lang="en" sz="3200">
                <a:latin typeface="Roboto"/>
                <a:ea typeface="Roboto"/>
                <a:cs typeface="Roboto"/>
                <a:sym typeface="Roboto"/>
              </a:rPr>
              <a:t> of containerized applications.</a:t>
            </a:r>
            <a:endParaRPr sz="3200">
              <a:latin typeface="Roboto"/>
              <a:ea typeface="Roboto"/>
              <a:cs typeface="Roboto"/>
              <a:sym typeface="Roboto"/>
            </a:endParaRPr>
          </a:p>
        </p:txBody>
      </p:sp>
    </p:spTree>
    <p:extLst>
      <p:ext uri="{BB962C8B-B14F-4D97-AF65-F5344CB8AC3E}">
        <p14:creationId xmlns:p14="http://schemas.microsoft.com/office/powerpoint/2010/main" val="288594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3"/>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Goal</a:t>
            </a:r>
            <a:endParaRPr sz="4800"/>
          </a:p>
        </p:txBody>
      </p:sp>
      <p:sp>
        <p:nvSpPr>
          <p:cNvPr id="234" name="Google Shape;234;p43"/>
          <p:cNvSpPr txBox="1">
            <a:spLocks noGrp="1"/>
          </p:cNvSpPr>
          <p:nvPr>
            <p:ph type="body" idx="1"/>
          </p:nvPr>
        </p:nvSpPr>
        <p:spPr>
          <a:xfrm>
            <a:off x="415600" y="1475400"/>
            <a:ext cx="11360800" cy="3819600"/>
          </a:xfrm>
          <a:prstGeom prst="rect">
            <a:avLst/>
          </a:prstGeom>
          <a:noFill/>
          <a:ln>
            <a:noFill/>
          </a:ln>
        </p:spPr>
        <p:txBody>
          <a:bodyPr spcFirstLastPara="1" vert="horz" wrap="square" lIns="121900" tIns="121900" rIns="121900" bIns="121900" rtlCol="0" anchor="ctr" anchorCtr="0">
            <a:noAutofit/>
          </a:bodyPr>
          <a:lstStyle/>
          <a:p>
            <a:pPr marL="0" indent="0" algn="ctr">
              <a:lnSpc>
                <a:spcPct val="115000"/>
              </a:lnSpc>
              <a:spcBef>
                <a:spcPts val="0"/>
              </a:spcBef>
              <a:spcAft>
                <a:spcPts val="2133"/>
              </a:spcAft>
              <a:buClr>
                <a:schemeClr val="dk2"/>
              </a:buClr>
              <a:buNone/>
            </a:pPr>
            <a:r>
              <a:rPr lang="en" i="1">
                <a:highlight>
                  <a:srgbClr val="FFFFFF"/>
                </a:highlight>
                <a:latin typeface="Helvetica Neue"/>
                <a:ea typeface="Helvetica Neue"/>
                <a:cs typeface="Helvetica Neue"/>
                <a:sym typeface="Helvetica Neue"/>
              </a:rPr>
              <a:t>“Kubernetes was built to radically change the way that applications are built and deployed in the cloud. Fundamentally, it was designed to give </a:t>
            </a:r>
            <a:r>
              <a:rPr lang="en" b="1" i="1">
                <a:highlight>
                  <a:srgbClr val="FFFFFF"/>
                </a:highlight>
                <a:latin typeface="Helvetica Neue"/>
                <a:ea typeface="Helvetica Neue"/>
                <a:cs typeface="Helvetica Neue"/>
                <a:sym typeface="Helvetica Neue"/>
              </a:rPr>
              <a:t>developers</a:t>
            </a:r>
            <a:r>
              <a:rPr lang="en" i="1">
                <a:highlight>
                  <a:srgbClr val="FFFFFF"/>
                </a:highlight>
                <a:latin typeface="Helvetica Neue"/>
                <a:ea typeface="Helvetica Neue"/>
                <a:cs typeface="Helvetica Neue"/>
                <a:sym typeface="Helvetica Neue"/>
              </a:rPr>
              <a:t> more </a:t>
            </a:r>
            <a:r>
              <a:rPr lang="en" b="1" i="1">
                <a:highlight>
                  <a:srgbClr val="FFFFFF"/>
                </a:highlight>
                <a:latin typeface="Helvetica Neue"/>
                <a:ea typeface="Helvetica Neue"/>
                <a:cs typeface="Helvetica Neue"/>
                <a:sym typeface="Helvetica Neue"/>
              </a:rPr>
              <a:t>velocity</a:t>
            </a:r>
            <a:r>
              <a:rPr lang="en" i="1">
                <a:highlight>
                  <a:srgbClr val="FFFFFF"/>
                </a:highlight>
                <a:latin typeface="Helvetica Neue"/>
                <a:ea typeface="Helvetica Neue"/>
                <a:cs typeface="Helvetica Neue"/>
                <a:sym typeface="Helvetica Neue"/>
              </a:rPr>
              <a:t>, </a:t>
            </a:r>
            <a:r>
              <a:rPr lang="en" b="1" i="1">
                <a:highlight>
                  <a:srgbClr val="FFFFFF"/>
                </a:highlight>
                <a:latin typeface="Helvetica Neue"/>
                <a:ea typeface="Helvetica Neue"/>
                <a:cs typeface="Helvetica Neue"/>
                <a:sym typeface="Helvetica Neue"/>
              </a:rPr>
              <a:t>efficiency</a:t>
            </a:r>
            <a:r>
              <a:rPr lang="en" i="1">
                <a:highlight>
                  <a:srgbClr val="FFFFFF"/>
                </a:highlight>
                <a:latin typeface="Helvetica Neue"/>
                <a:ea typeface="Helvetica Neue"/>
                <a:cs typeface="Helvetica Neue"/>
                <a:sym typeface="Helvetica Neue"/>
              </a:rPr>
              <a:t>, and </a:t>
            </a:r>
            <a:r>
              <a:rPr lang="en" b="1" i="1">
                <a:highlight>
                  <a:srgbClr val="FFFFFF"/>
                </a:highlight>
                <a:latin typeface="Helvetica Neue"/>
                <a:ea typeface="Helvetica Neue"/>
                <a:cs typeface="Helvetica Neue"/>
                <a:sym typeface="Helvetica Neue"/>
              </a:rPr>
              <a:t>agility</a:t>
            </a:r>
            <a:r>
              <a:rPr lang="en" i="1">
                <a:highlight>
                  <a:srgbClr val="FFFFFF"/>
                </a:highlight>
                <a:latin typeface="Helvetica Neue"/>
                <a:ea typeface="Helvetica Neue"/>
                <a:cs typeface="Helvetica Neue"/>
                <a:sym typeface="Helvetica Neue"/>
              </a:rPr>
              <a:t>”</a:t>
            </a:r>
            <a:endParaRPr i="1">
              <a:latin typeface="Roboto"/>
              <a:ea typeface="Roboto"/>
              <a:cs typeface="Roboto"/>
              <a:sym typeface="Roboto"/>
            </a:endParaRPr>
          </a:p>
        </p:txBody>
      </p:sp>
    </p:spTree>
    <p:extLst>
      <p:ext uri="{BB962C8B-B14F-4D97-AF65-F5344CB8AC3E}">
        <p14:creationId xmlns:p14="http://schemas.microsoft.com/office/powerpoint/2010/main" val="292317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4"/>
          <p:cNvSpPr txBox="1">
            <a:spLocks noGrp="1"/>
          </p:cNvSpPr>
          <p:nvPr>
            <p:ph type="title"/>
          </p:nvPr>
        </p:nvSpPr>
        <p:spPr>
          <a:xfrm>
            <a:off x="609600" y="0"/>
            <a:ext cx="10972800" cy="996400"/>
          </a:xfrm>
          <a:prstGeom prst="rect">
            <a:avLst/>
          </a:prstGeom>
          <a:noFill/>
          <a:ln>
            <a:noFill/>
          </a:ln>
        </p:spPr>
        <p:txBody>
          <a:bodyPr spcFirstLastPara="1" vert="horz" wrap="square" lIns="91433" tIns="45700" rIns="91433" bIns="45700" rtlCol="0" anchor="ctr" anchorCtr="0">
            <a:noAutofit/>
          </a:bodyPr>
          <a:lstStyle/>
          <a:p>
            <a:pPr algn="ctr"/>
            <a:r>
              <a:rPr lang="en" sz="4800"/>
              <a:t>Trends</a:t>
            </a:r>
            <a:endParaRPr sz="4800"/>
          </a:p>
        </p:txBody>
      </p:sp>
      <p:pic>
        <p:nvPicPr>
          <p:cNvPr id="240" name="Google Shape;240;p44"/>
          <p:cNvPicPr preferRelativeResize="0"/>
          <p:nvPr/>
        </p:nvPicPr>
        <p:blipFill>
          <a:blip r:embed="rId3">
            <a:alphaModFix/>
          </a:blip>
          <a:stretch>
            <a:fillRect/>
          </a:stretch>
        </p:blipFill>
        <p:spPr>
          <a:xfrm>
            <a:off x="203200" y="2556734"/>
            <a:ext cx="11785600" cy="3673969"/>
          </a:xfrm>
          <a:prstGeom prst="rect">
            <a:avLst/>
          </a:prstGeom>
          <a:noFill/>
          <a:ln>
            <a:noFill/>
          </a:ln>
        </p:spPr>
      </p:pic>
      <p:sp>
        <p:nvSpPr>
          <p:cNvPr id="241" name="Google Shape;241;p44"/>
          <p:cNvSpPr/>
          <p:nvPr/>
        </p:nvSpPr>
        <p:spPr>
          <a:xfrm>
            <a:off x="5152567" y="1582067"/>
            <a:ext cx="183600" cy="159200"/>
          </a:xfrm>
          <a:prstGeom prst="rect">
            <a:avLst/>
          </a:prstGeom>
          <a:solidFill>
            <a:srgbClr val="2972D1"/>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2" name="Google Shape;242;p44"/>
          <p:cNvSpPr/>
          <p:nvPr/>
        </p:nvSpPr>
        <p:spPr>
          <a:xfrm>
            <a:off x="5152567" y="1886867"/>
            <a:ext cx="183600" cy="159200"/>
          </a:xfrm>
          <a:prstGeom prst="rect">
            <a:avLst/>
          </a:prstGeom>
          <a:solidFill>
            <a:srgbClr val="F1C23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3" name="Google Shape;243;p44"/>
          <p:cNvSpPr/>
          <p:nvPr/>
        </p:nvSpPr>
        <p:spPr>
          <a:xfrm>
            <a:off x="5152567" y="2293267"/>
            <a:ext cx="183600" cy="159200"/>
          </a:xfrm>
          <a:prstGeom prst="rect">
            <a:avLst/>
          </a:prstGeom>
          <a:solidFill>
            <a:srgbClr val="FF0000"/>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4" name="Google Shape;244;p44"/>
          <p:cNvSpPr txBox="1"/>
          <p:nvPr/>
        </p:nvSpPr>
        <p:spPr>
          <a:xfrm>
            <a:off x="5409732" y="1362867"/>
            <a:ext cx="1917659" cy="378400"/>
          </a:xfrm>
          <a:prstGeom prst="rect">
            <a:avLst/>
          </a:prstGeom>
          <a:noFill/>
          <a:ln>
            <a:noFill/>
          </a:ln>
        </p:spPr>
        <p:txBody>
          <a:bodyPr spcFirstLastPara="1" wrap="square" lIns="121900" tIns="121900" rIns="121900" bIns="121900" anchor="t" anchorCtr="0">
            <a:noAutofit/>
          </a:bodyPr>
          <a:lstStyle/>
          <a:p>
            <a:r>
              <a:rPr lang="en" sz="2400" dirty="0"/>
              <a:t>Kubernetes</a:t>
            </a:r>
            <a:endParaRPr sz="2400" dirty="0"/>
          </a:p>
        </p:txBody>
      </p:sp>
      <p:sp>
        <p:nvSpPr>
          <p:cNvPr id="245" name="Google Shape;245;p44"/>
          <p:cNvSpPr txBox="1"/>
          <p:nvPr/>
        </p:nvSpPr>
        <p:spPr>
          <a:xfrm>
            <a:off x="5413366" y="1741267"/>
            <a:ext cx="3133225" cy="312800"/>
          </a:xfrm>
          <a:prstGeom prst="rect">
            <a:avLst/>
          </a:prstGeom>
          <a:noFill/>
          <a:ln>
            <a:noFill/>
          </a:ln>
        </p:spPr>
        <p:txBody>
          <a:bodyPr spcFirstLastPara="1" wrap="square" lIns="121900" tIns="121900" rIns="121900" bIns="121900" anchor="t" anchorCtr="0">
            <a:noAutofit/>
          </a:bodyPr>
          <a:lstStyle/>
          <a:p>
            <a:r>
              <a:rPr lang="en" sz="2400" dirty="0"/>
              <a:t>Docker Swarm</a:t>
            </a:r>
            <a:endParaRPr sz="2400" dirty="0"/>
          </a:p>
        </p:txBody>
      </p:sp>
      <p:sp>
        <p:nvSpPr>
          <p:cNvPr id="246" name="Google Shape;246;p44"/>
          <p:cNvSpPr txBox="1"/>
          <p:nvPr/>
        </p:nvSpPr>
        <p:spPr>
          <a:xfrm>
            <a:off x="5409733" y="2134067"/>
            <a:ext cx="1567600" cy="159200"/>
          </a:xfrm>
          <a:prstGeom prst="rect">
            <a:avLst/>
          </a:prstGeom>
          <a:noFill/>
          <a:ln>
            <a:noFill/>
          </a:ln>
        </p:spPr>
        <p:txBody>
          <a:bodyPr spcFirstLastPara="1" wrap="square" lIns="121900" tIns="121900" rIns="121900" bIns="121900" anchor="t" anchorCtr="0">
            <a:noAutofit/>
          </a:bodyPr>
          <a:lstStyle/>
          <a:p>
            <a:r>
              <a:rPr lang="en" sz="2400"/>
              <a:t>Mesos</a:t>
            </a:r>
            <a:endParaRPr sz="2400"/>
          </a:p>
        </p:txBody>
      </p:sp>
      <p:sp>
        <p:nvSpPr>
          <p:cNvPr id="247" name="Google Shape;247;p44"/>
          <p:cNvSpPr txBox="1"/>
          <p:nvPr/>
        </p:nvSpPr>
        <p:spPr>
          <a:xfrm>
            <a:off x="3077167" y="6087767"/>
            <a:ext cx="8541600" cy="584400"/>
          </a:xfrm>
          <a:prstGeom prst="rect">
            <a:avLst/>
          </a:prstGeom>
          <a:noFill/>
          <a:ln>
            <a:noFill/>
          </a:ln>
        </p:spPr>
        <p:txBody>
          <a:bodyPr spcFirstLastPara="1" wrap="square" lIns="121900" tIns="121900" rIns="121900" bIns="121900" anchor="t" anchorCtr="0">
            <a:noAutofit/>
          </a:bodyPr>
          <a:lstStyle/>
          <a:p>
            <a:pPr marL="609585"/>
            <a:r>
              <a:rPr lang="en" sz="1467" u="sng">
                <a:solidFill>
                  <a:srgbClr val="0097A7"/>
                </a:solidFill>
                <a:hlinkClick r:id="rId4"/>
              </a:rPr>
              <a:t>https://trends.google.com/trends/explore?geo=US&amp;q=Kubernetes,Mesos,Docker%20swarm</a:t>
            </a:r>
            <a:endParaRPr sz="1467"/>
          </a:p>
          <a:p>
            <a:pPr marL="609585"/>
            <a:endParaRPr sz="2400"/>
          </a:p>
        </p:txBody>
      </p:sp>
    </p:spTree>
    <p:extLst>
      <p:ext uri="{BB962C8B-B14F-4D97-AF65-F5344CB8AC3E}">
        <p14:creationId xmlns:p14="http://schemas.microsoft.com/office/powerpoint/2010/main" val="43288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5"/>
          <p:cNvSpPr txBox="1">
            <a:spLocks noGrp="1"/>
          </p:cNvSpPr>
          <p:nvPr>
            <p:ph type="title"/>
          </p:nvPr>
        </p:nvSpPr>
        <p:spPr>
          <a:prstGeom prst="rect">
            <a:avLst/>
          </a:prstGeom>
          <a:noFill/>
          <a:ln>
            <a:noFill/>
          </a:ln>
        </p:spPr>
        <p:txBody>
          <a:bodyPr spcFirstLastPara="1" vert="horz" wrap="square" lIns="91433" tIns="45700" rIns="91433" bIns="45700" rtlCol="0" anchor="ctr" anchorCtr="0">
            <a:noAutofit/>
          </a:bodyPr>
          <a:lstStyle/>
          <a:p>
            <a:pPr algn="ctr"/>
            <a:r>
              <a:rPr lang="en" sz="6400"/>
              <a:t>Kubernetes Architecture</a:t>
            </a:r>
            <a:endParaRPr sz="6400"/>
          </a:p>
        </p:txBody>
      </p:sp>
    </p:spTree>
    <p:extLst>
      <p:ext uri="{BB962C8B-B14F-4D97-AF65-F5344CB8AC3E}">
        <p14:creationId xmlns:p14="http://schemas.microsoft.com/office/powerpoint/2010/main" val="170582028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mpany-update-q1-v3">
  <a:themeElements>
    <a:clrScheme name="Custom 71">
      <a:dk1>
        <a:srgbClr val="0F2233"/>
      </a:dk1>
      <a:lt1>
        <a:srgbClr val="FFFFFF"/>
      </a:lt1>
      <a:dk2>
        <a:srgbClr val="265F91"/>
      </a:dk2>
      <a:lt2>
        <a:srgbClr val="767776"/>
      </a:lt2>
      <a:accent1>
        <a:srgbClr val="4C4D4C"/>
      </a:accent1>
      <a:accent2>
        <a:srgbClr val="4D8FCC"/>
      </a:accent2>
      <a:accent3>
        <a:srgbClr val="69AE45"/>
      </a:accent3>
      <a:accent4>
        <a:srgbClr val="EA8023"/>
      </a:accent4>
      <a:accent5>
        <a:srgbClr val="FFCC05"/>
      </a:accent5>
      <a:accent6>
        <a:srgbClr val="153653"/>
      </a:accent6>
      <a:hlink>
        <a:srgbClr val="6BA2D6"/>
      </a:hlink>
      <a:folHlink>
        <a:srgbClr val="4D8F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tx1"/>
          </a:solidFill>
        </a:ln>
      </a:spPr>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defPPr algn="ctr">
          <a:defRPr sz="1400" b="0" i="0" dirty="0" err="1" smtClean="0">
            <a:solidFill>
              <a:schemeClr val="tx1"/>
            </a:solidFill>
            <a:ea typeface="Proxima Nova" charset="0"/>
            <a:cs typeface="Proxima Nova"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2" id="{87DDD038-F666-B24A-809B-C524BC97F5ED}" vid="{DB349F34-23DD-FA44-A92E-51BD95CF97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645C396FE27D4E9BEF13526F47BA55" ma:contentTypeVersion="10" ma:contentTypeDescription="Create a new document." ma:contentTypeScope="" ma:versionID="b9d50e2aea5d0ed2accf151a905f206b">
  <xsd:schema xmlns:xsd="http://www.w3.org/2001/XMLSchema" xmlns:xs="http://www.w3.org/2001/XMLSchema" xmlns:p="http://schemas.microsoft.com/office/2006/metadata/properties" xmlns:ns2="4f2dbdba-e874-4fa3-a614-1365d1c4dc3c" xmlns:ns3="87ba4ecb-6b20-4248-8659-09ccd1a72535" targetNamespace="http://schemas.microsoft.com/office/2006/metadata/properties" ma:root="true" ma:fieldsID="2232b006c86c2a0b27f354f27eb20bd9" ns2:_="" ns3:_="">
    <xsd:import namespace="4f2dbdba-e874-4fa3-a614-1365d1c4dc3c"/>
    <xsd:import namespace="87ba4ecb-6b20-4248-8659-09ccd1a725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2dbdba-e874-4fa3-a614-1365d1c4dc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4ecb-6b20-4248-8659-09ccd1a7253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977280-F8F1-47E3-BCAE-4AEE6CF8ED6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E8C64C5-25DB-44E5-9743-AEF3083537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2dbdba-e874-4fa3-a614-1365d1c4dc3c"/>
    <ds:schemaRef ds:uri="87ba4ecb-6b20-4248-8659-09ccd1a725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5EA84A-8950-4F50-BD62-E69303CE36A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27871</TotalTime>
  <Words>4038</Words>
  <Application>Microsoft Macintosh PowerPoint</Application>
  <PresentationFormat>Widescreen</PresentationFormat>
  <Paragraphs>668</Paragraphs>
  <Slides>36</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Courier New</vt:lpstr>
      <vt:lpstr>Helvetica Neue</vt:lpstr>
      <vt:lpstr>Merriweather Sans</vt:lpstr>
      <vt:lpstr>Roboto</vt:lpstr>
      <vt:lpstr>Roboto Mono</vt:lpstr>
      <vt:lpstr>Victor Mono SemiBold</vt:lpstr>
      <vt:lpstr>company-update-q1-v3</vt:lpstr>
      <vt:lpstr>Kubernetes attack hands-on lab</vt:lpstr>
      <vt:lpstr>WIFI SSID: CYBRLAB</vt:lpstr>
      <vt:lpstr>Kubernetes 101</vt:lpstr>
      <vt:lpstr>Introduction</vt:lpstr>
      <vt:lpstr>History</vt:lpstr>
      <vt:lpstr>What’s Kubernetes?</vt:lpstr>
      <vt:lpstr>Goal</vt:lpstr>
      <vt:lpstr>Trends</vt:lpstr>
      <vt:lpstr>Kubernetes Architecture</vt:lpstr>
      <vt:lpstr>Container Runtime</vt:lpstr>
      <vt:lpstr>30,000ft view</vt:lpstr>
      <vt:lpstr>Master</vt:lpstr>
      <vt:lpstr>Nodes</vt:lpstr>
      <vt:lpstr>Communication</vt:lpstr>
      <vt:lpstr>Reconcilation Loop</vt:lpstr>
      <vt:lpstr>Run K8s for me</vt:lpstr>
      <vt:lpstr>Kubernetes Concepts</vt:lpstr>
      <vt:lpstr>Kubectl and Yml files</vt:lpstr>
      <vt:lpstr>Pod</vt:lpstr>
      <vt:lpstr>Configmap and Secrets</vt:lpstr>
      <vt:lpstr>Deployments</vt:lpstr>
      <vt:lpstr>Statefulset</vt:lpstr>
      <vt:lpstr>DaemonSets</vt:lpstr>
      <vt:lpstr>Services</vt:lpstr>
      <vt:lpstr>Ingress Controller</vt:lpstr>
      <vt:lpstr>Ingress </vt:lpstr>
      <vt:lpstr>Health checks: Liveness Probe </vt:lpstr>
      <vt:lpstr>Health checks: Readiness Probe </vt:lpstr>
      <vt:lpstr>Service Discovery</vt:lpstr>
      <vt:lpstr>What ELSE?</vt:lpstr>
      <vt:lpstr>What’s Next?</vt:lpstr>
      <vt:lpstr>References</vt:lpstr>
      <vt:lpstr>The primary attack vector</vt:lpstr>
      <vt:lpstr>PowerPoint Presentation</vt:lpstr>
      <vt:lpstr>Attaaaaaack!!!!!</vt:lpstr>
      <vt:lpstr>THANK YOU</vt:lpstr>
    </vt:vector>
  </TitlesOfParts>
  <Manager/>
  <Company>CyberArk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CyberArk PowerPoint Template</dc:title>
  <dc:subject/>
  <dc:creator>CyberArk Creative Services</dc:creator>
  <cp:keywords/>
  <dc:description/>
  <cp:lastModifiedBy>🔥Joe Garcia🔥</cp:lastModifiedBy>
  <cp:revision>135</cp:revision>
  <dcterms:created xsi:type="dcterms:W3CDTF">2017-04-12T07:15:40Z</dcterms:created>
  <dcterms:modified xsi:type="dcterms:W3CDTF">2020-01-15T19:40:36Z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0x0101005D645C396FE27D4E9BEF13526F47BA55</vt:lpwstr>
  </property>
</Properties>
</file>